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4"/>
  </p:sldMasterIdLst>
  <p:notesMasterIdLst>
    <p:notesMasterId r:id="rId79"/>
  </p:notesMasterIdLst>
  <p:handoutMasterIdLst>
    <p:handoutMasterId r:id="rId80"/>
  </p:handoutMasterIdLst>
  <p:sldIdLst>
    <p:sldId id="292" r:id="rId5"/>
    <p:sldId id="258" r:id="rId6"/>
    <p:sldId id="259" r:id="rId7"/>
    <p:sldId id="281" r:id="rId8"/>
    <p:sldId id="296" r:id="rId9"/>
    <p:sldId id="300" r:id="rId10"/>
    <p:sldId id="301" r:id="rId11"/>
    <p:sldId id="302" r:id="rId12"/>
    <p:sldId id="303" r:id="rId13"/>
    <p:sldId id="305" r:id="rId14"/>
    <p:sldId id="304" r:id="rId15"/>
    <p:sldId id="306" r:id="rId16"/>
    <p:sldId id="307" r:id="rId17"/>
    <p:sldId id="308" r:id="rId18"/>
    <p:sldId id="309" r:id="rId19"/>
    <p:sldId id="310" r:id="rId20"/>
    <p:sldId id="311" r:id="rId21"/>
    <p:sldId id="267" r:id="rId22"/>
    <p:sldId id="280" r:id="rId23"/>
    <p:sldId id="312" r:id="rId24"/>
    <p:sldId id="313" r:id="rId25"/>
    <p:sldId id="314" r:id="rId26"/>
    <p:sldId id="315" r:id="rId27"/>
    <p:sldId id="262" r:id="rId28"/>
    <p:sldId id="316" r:id="rId29"/>
    <p:sldId id="317" r:id="rId30"/>
    <p:sldId id="318" r:id="rId31"/>
    <p:sldId id="319" r:id="rId32"/>
    <p:sldId id="320" r:id="rId33"/>
    <p:sldId id="323" r:id="rId34"/>
    <p:sldId id="324" r:id="rId35"/>
    <p:sldId id="321" r:id="rId36"/>
    <p:sldId id="322" r:id="rId37"/>
    <p:sldId id="266" r:id="rId38"/>
    <p:sldId id="325" r:id="rId39"/>
    <p:sldId id="326" r:id="rId40"/>
    <p:sldId id="327" r:id="rId41"/>
    <p:sldId id="328" r:id="rId42"/>
    <p:sldId id="329" r:id="rId43"/>
    <p:sldId id="330" r:id="rId44"/>
    <p:sldId id="331" r:id="rId45"/>
    <p:sldId id="332" r:id="rId46"/>
    <p:sldId id="333" r:id="rId47"/>
    <p:sldId id="334" r:id="rId48"/>
    <p:sldId id="335" r:id="rId49"/>
    <p:sldId id="336" r:id="rId50"/>
    <p:sldId id="339" r:id="rId51"/>
    <p:sldId id="340" r:id="rId52"/>
    <p:sldId id="341" r:id="rId53"/>
    <p:sldId id="338" r:id="rId54"/>
    <p:sldId id="337" r:id="rId55"/>
    <p:sldId id="342" r:id="rId56"/>
    <p:sldId id="343" r:id="rId57"/>
    <p:sldId id="344" r:id="rId58"/>
    <p:sldId id="346" r:id="rId59"/>
    <p:sldId id="345" r:id="rId60"/>
    <p:sldId id="348" r:id="rId61"/>
    <p:sldId id="347" r:id="rId62"/>
    <p:sldId id="349" r:id="rId63"/>
    <p:sldId id="350" r:id="rId64"/>
    <p:sldId id="351" r:id="rId65"/>
    <p:sldId id="352" r:id="rId66"/>
    <p:sldId id="353" r:id="rId67"/>
    <p:sldId id="354" r:id="rId68"/>
    <p:sldId id="355" r:id="rId69"/>
    <p:sldId id="356" r:id="rId70"/>
    <p:sldId id="357" r:id="rId71"/>
    <p:sldId id="358" r:id="rId72"/>
    <p:sldId id="359" r:id="rId73"/>
    <p:sldId id="360" r:id="rId74"/>
    <p:sldId id="361" r:id="rId75"/>
    <p:sldId id="362" r:id="rId76"/>
    <p:sldId id="363" r:id="rId77"/>
    <p:sldId id="297"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ng nam" initials="ln" lastIdx="1" clrIdx="0">
    <p:extLst>
      <p:ext uri="{19B8F6BF-5375-455C-9EA6-DF929625EA0E}">
        <p15:presenceInfo xmlns:p15="http://schemas.microsoft.com/office/powerpoint/2012/main" userId="805bb8c0bd3d298b"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CE85"/>
    <a:srgbClr val="E1D2E4"/>
    <a:srgbClr val="A679AF"/>
    <a:srgbClr val="EF99A4"/>
    <a:srgbClr val="E66677"/>
    <a:srgbClr val="9E71AC"/>
    <a:srgbClr val="E47E8D"/>
    <a:srgbClr val="A580B7"/>
    <a:srgbClr val="E30613"/>
    <a:srgbClr val="9AA6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7F4A19F-760D-0245-B688-2703FF7B35D7}" v="2" dt="2023-03-07T03:33:25.418"/>
    <p1510:client id="{E0C1C094-288E-E946-B51C-557BD01B872F}" v="1" dt="2023-03-07T03:38:42.044"/>
  </p1510:revLst>
</p1510:revInfo>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295" autoAdjust="0"/>
    <p:restoredTop sz="96296" autoAdjust="0"/>
  </p:normalViewPr>
  <p:slideViewPr>
    <p:cSldViewPr snapToGrid="0">
      <p:cViewPr varScale="1">
        <p:scale>
          <a:sx n="64" d="100"/>
          <a:sy n="64" d="100"/>
        </p:scale>
        <p:origin x="1212" y="7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95" d="100"/>
          <a:sy n="95" d="100"/>
        </p:scale>
        <p:origin x="386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notesMaster" Target="notesMasters/notesMaster1.xml"/><Relationship Id="rId87"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presProps" Target="presProps.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handoutMaster" Target="handoutMasters/handout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commentAuthors" Target="commentAuthors.xml"/><Relationship Id="rId86"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rang Dao Thi Thuy" userId="a18921d2-2206-4033-b3bd-5601a63b6af9" providerId="ADAL" clId="{E0C1C094-288E-E946-B51C-557BD01B872F}"/>
    <pc:docChg chg="modMainMaster">
      <pc:chgData name="Trang Dao Thi Thuy" userId="a18921d2-2206-4033-b3bd-5601a63b6af9" providerId="ADAL" clId="{E0C1C094-288E-E946-B51C-557BD01B872F}" dt="2023-03-07T03:38:42.044" v="0" actId="18331"/>
      <pc:docMkLst>
        <pc:docMk/>
      </pc:docMkLst>
      <pc:sldMasterChg chg="modSldLayout">
        <pc:chgData name="Trang Dao Thi Thuy" userId="a18921d2-2206-4033-b3bd-5601a63b6af9" providerId="ADAL" clId="{E0C1C094-288E-E946-B51C-557BD01B872F}" dt="2023-03-07T03:38:42.044" v="0" actId="18331"/>
        <pc:sldMasterMkLst>
          <pc:docMk/>
          <pc:sldMasterMk cId="2905430414" sldId="2147483721"/>
        </pc:sldMasterMkLst>
        <pc:sldLayoutChg chg="modSp">
          <pc:chgData name="Trang Dao Thi Thuy" userId="a18921d2-2206-4033-b3bd-5601a63b6af9" providerId="ADAL" clId="{E0C1C094-288E-E946-B51C-557BD01B872F}" dt="2023-03-07T03:38:42.044" v="0" actId="18331"/>
          <pc:sldLayoutMkLst>
            <pc:docMk/>
            <pc:sldMasterMk cId="2905430414" sldId="2147483721"/>
            <pc:sldLayoutMk cId="1883799535" sldId="2147483753"/>
          </pc:sldLayoutMkLst>
          <pc:picChg chg="mod">
            <ac:chgData name="Trang Dao Thi Thuy" userId="a18921d2-2206-4033-b3bd-5601a63b6af9" providerId="ADAL" clId="{E0C1C094-288E-E946-B51C-557BD01B872F}" dt="2023-03-07T03:38:42.044" v="0" actId="18331"/>
            <ac:picMkLst>
              <pc:docMk/>
              <pc:sldMasterMk cId="2905430414" sldId="2147483721"/>
              <pc:sldLayoutMk cId="1883799535" sldId="2147483753"/>
              <ac:picMk id="3" creationId="{4AF0AAC3-C3F3-3703-474D-DBB1C4910927}"/>
            </ac:picMkLst>
          </pc:picChg>
        </pc:sldLayoutChg>
      </pc:sldMasterChg>
    </pc:docChg>
  </pc:docChgLst>
  <pc:docChgLst>
    <pc:chgData name="Trang Dao Thi Thuy" userId="a18921d2-2206-4033-b3bd-5601a63b6af9" providerId="ADAL" clId="{A7F4A19F-760D-0245-B688-2703FF7B35D7}"/>
    <pc:docChg chg="modMainMaster">
      <pc:chgData name="Trang Dao Thi Thuy" userId="a18921d2-2206-4033-b3bd-5601a63b6af9" providerId="ADAL" clId="{A7F4A19F-760D-0245-B688-2703FF7B35D7}" dt="2023-03-07T03:36:17.717" v="7" actId="6014"/>
      <pc:docMkLst>
        <pc:docMk/>
      </pc:docMkLst>
      <pc:sldMasterChg chg="modSldLayout">
        <pc:chgData name="Trang Dao Thi Thuy" userId="a18921d2-2206-4033-b3bd-5601a63b6af9" providerId="ADAL" clId="{A7F4A19F-760D-0245-B688-2703FF7B35D7}" dt="2023-03-07T03:36:17.717" v="7" actId="6014"/>
        <pc:sldMasterMkLst>
          <pc:docMk/>
          <pc:sldMasterMk cId="2905430414" sldId="2147483721"/>
        </pc:sldMasterMkLst>
        <pc:sldLayoutChg chg="modSp mod">
          <pc:chgData name="Trang Dao Thi Thuy" userId="a18921d2-2206-4033-b3bd-5601a63b6af9" providerId="ADAL" clId="{A7F4A19F-760D-0245-B688-2703FF7B35D7}" dt="2023-03-07T03:35:23.657" v="2" actId="6014"/>
          <pc:sldLayoutMkLst>
            <pc:docMk/>
            <pc:sldMasterMk cId="2905430414" sldId="2147483721"/>
            <pc:sldLayoutMk cId="1883799535" sldId="2147483753"/>
          </pc:sldLayoutMkLst>
          <pc:picChg chg="mod">
            <ac:chgData name="Trang Dao Thi Thuy" userId="a18921d2-2206-4033-b3bd-5601a63b6af9" providerId="ADAL" clId="{A7F4A19F-760D-0245-B688-2703FF7B35D7}" dt="2023-03-07T03:33:06.468" v="0" actId="18331"/>
            <ac:picMkLst>
              <pc:docMk/>
              <pc:sldMasterMk cId="2905430414" sldId="2147483721"/>
              <pc:sldLayoutMk cId="1883799535" sldId="2147483753"/>
              <ac:picMk id="3" creationId="{4AF0AAC3-C3F3-3703-474D-DBB1C4910927}"/>
            </ac:picMkLst>
          </pc:picChg>
        </pc:sldLayoutChg>
        <pc:sldLayoutChg chg="modSp mod">
          <pc:chgData name="Trang Dao Thi Thuy" userId="a18921d2-2206-4033-b3bd-5601a63b6af9" providerId="ADAL" clId="{A7F4A19F-760D-0245-B688-2703FF7B35D7}" dt="2023-03-07T03:35:31.243" v="3" actId="6014"/>
          <pc:sldLayoutMkLst>
            <pc:docMk/>
            <pc:sldMasterMk cId="2905430414" sldId="2147483721"/>
            <pc:sldLayoutMk cId="3835030314" sldId="2147483754"/>
          </pc:sldLayoutMkLst>
          <pc:picChg chg="mod">
            <ac:chgData name="Trang Dao Thi Thuy" userId="a18921d2-2206-4033-b3bd-5601a63b6af9" providerId="ADAL" clId="{A7F4A19F-760D-0245-B688-2703FF7B35D7}" dt="2023-03-07T03:33:25.418" v="1" actId="18331"/>
            <ac:picMkLst>
              <pc:docMk/>
              <pc:sldMasterMk cId="2905430414" sldId="2147483721"/>
              <pc:sldLayoutMk cId="3835030314" sldId="2147483754"/>
              <ac:picMk id="4" creationId="{90884D46-34E9-A517-2FFA-8FF0B47F0EE1}"/>
            </ac:picMkLst>
          </pc:picChg>
        </pc:sldLayoutChg>
        <pc:sldLayoutChg chg="mod">
          <pc:chgData name="Trang Dao Thi Thuy" userId="a18921d2-2206-4033-b3bd-5601a63b6af9" providerId="ADAL" clId="{A7F4A19F-760D-0245-B688-2703FF7B35D7}" dt="2023-03-07T03:35:37.964" v="4" actId="6014"/>
          <pc:sldLayoutMkLst>
            <pc:docMk/>
            <pc:sldMasterMk cId="2905430414" sldId="2147483721"/>
            <pc:sldLayoutMk cId="1457237088" sldId="2147483755"/>
          </pc:sldLayoutMkLst>
        </pc:sldLayoutChg>
        <pc:sldLayoutChg chg="mod">
          <pc:chgData name="Trang Dao Thi Thuy" userId="a18921d2-2206-4033-b3bd-5601a63b6af9" providerId="ADAL" clId="{A7F4A19F-760D-0245-B688-2703FF7B35D7}" dt="2023-03-07T03:35:55.975" v="5" actId="6014"/>
          <pc:sldLayoutMkLst>
            <pc:docMk/>
            <pc:sldMasterMk cId="2905430414" sldId="2147483721"/>
            <pc:sldLayoutMk cId="1665666481" sldId="2147483756"/>
          </pc:sldLayoutMkLst>
        </pc:sldLayoutChg>
        <pc:sldLayoutChg chg="mod">
          <pc:chgData name="Trang Dao Thi Thuy" userId="a18921d2-2206-4033-b3bd-5601a63b6af9" providerId="ADAL" clId="{A7F4A19F-760D-0245-B688-2703FF7B35D7}" dt="2023-03-07T03:36:11.226" v="6" actId="6014"/>
          <pc:sldLayoutMkLst>
            <pc:docMk/>
            <pc:sldMasterMk cId="2905430414" sldId="2147483721"/>
            <pc:sldLayoutMk cId="3393967093" sldId="2147483757"/>
          </pc:sldLayoutMkLst>
        </pc:sldLayoutChg>
        <pc:sldLayoutChg chg="mod">
          <pc:chgData name="Trang Dao Thi Thuy" userId="a18921d2-2206-4033-b3bd-5601a63b6af9" providerId="ADAL" clId="{A7F4A19F-760D-0245-B688-2703FF7B35D7}" dt="2023-03-07T03:36:17.717" v="7" actId="6014"/>
          <pc:sldLayoutMkLst>
            <pc:docMk/>
            <pc:sldMasterMk cId="2905430414" sldId="2147483721"/>
            <pc:sldLayoutMk cId="4151713879" sldId="2147483758"/>
          </pc:sldLayoutMkLst>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819C3C-60EF-D645-B113-6C64D2AC55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a:extLst>
              <a:ext uri="{FF2B5EF4-FFF2-40B4-BE49-F238E27FC236}">
                <a16:creationId xmlns:a16="http://schemas.microsoft.com/office/drawing/2014/main" id="{047FC56F-4512-FE49-853F-428A1201898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512B98-4418-EB49-9D2B-6A764D1D6634}" type="datetimeFigureOut">
              <a:rPr lang="en-VN" smtClean="0"/>
              <a:t>07/17/2023</a:t>
            </a:fld>
            <a:endParaRPr lang="en-VN"/>
          </a:p>
        </p:txBody>
      </p:sp>
      <p:sp>
        <p:nvSpPr>
          <p:cNvPr id="4" name="Footer Placeholder 3">
            <a:extLst>
              <a:ext uri="{FF2B5EF4-FFF2-40B4-BE49-F238E27FC236}">
                <a16:creationId xmlns:a16="http://schemas.microsoft.com/office/drawing/2014/main" id="{9D656D0D-14B8-3C47-8E92-3DDC688C3CD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5" name="Slide Number Placeholder 4">
            <a:extLst>
              <a:ext uri="{FF2B5EF4-FFF2-40B4-BE49-F238E27FC236}">
                <a16:creationId xmlns:a16="http://schemas.microsoft.com/office/drawing/2014/main" id="{43CD9EE7-5F36-1549-ACE8-4398724F073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4AADD10-E74F-D447-97F2-9675FBF74796}" type="slidenum">
              <a:rPr lang="en-VN" smtClean="0"/>
              <a:t>‹#›</a:t>
            </a:fld>
            <a:endParaRPr lang="en-VN"/>
          </a:p>
        </p:txBody>
      </p:sp>
    </p:spTree>
    <p:extLst>
      <p:ext uri="{BB962C8B-B14F-4D97-AF65-F5344CB8AC3E}">
        <p14:creationId xmlns:p14="http://schemas.microsoft.com/office/powerpoint/2010/main" val="805822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7AE1E7-346C-4A4E-8167-247A92DBB887}" type="datetimeFigureOut">
              <a:rPr lang="en-US" smtClean="0"/>
              <a:t>7/17/2023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3E675E-B2DC-5A4F-8404-003BB8384781}" type="slidenum">
              <a:rPr lang="en-US" smtClean="0"/>
              <a:t>‹#›</a:t>
            </a:fld>
            <a:endParaRPr lang="en-US"/>
          </a:p>
        </p:txBody>
      </p:sp>
    </p:spTree>
    <p:extLst>
      <p:ext uri="{BB962C8B-B14F-4D97-AF65-F5344CB8AC3E}">
        <p14:creationId xmlns:p14="http://schemas.microsoft.com/office/powerpoint/2010/main" val="554815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paths connect your system will secure by Spring Security by default</a:t>
            </a:r>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10</a:t>
            </a:fld>
            <a:endParaRPr lang="en-US"/>
          </a:p>
        </p:txBody>
      </p:sp>
    </p:spTree>
    <p:extLst>
      <p:ext uri="{BB962C8B-B14F-4D97-AF65-F5344CB8AC3E}">
        <p14:creationId xmlns:p14="http://schemas.microsoft.com/office/powerpoint/2010/main" val="141047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38</a:t>
            </a:fld>
            <a:endParaRPr lang="en-US"/>
          </a:p>
        </p:txBody>
      </p:sp>
    </p:spTree>
    <p:extLst>
      <p:ext uri="{BB962C8B-B14F-4D97-AF65-F5344CB8AC3E}">
        <p14:creationId xmlns:p14="http://schemas.microsoft.com/office/powerpoint/2010/main" val="18006948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39</a:t>
            </a:fld>
            <a:endParaRPr lang="en-US"/>
          </a:p>
        </p:txBody>
      </p:sp>
    </p:spTree>
    <p:extLst>
      <p:ext uri="{BB962C8B-B14F-4D97-AF65-F5344CB8AC3E}">
        <p14:creationId xmlns:p14="http://schemas.microsoft.com/office/powerpoint/2010/main" val="2906073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40</a:t>
            </a:fld>
            <a:endParaRPr lang="en-US"/>
          </a:p>
        </p:txBody>
      </p:sp>
    </p:spTree>
    <p:extLst>
      <p:ext uri="{BB962C8B-B14F-4D97-AF65-F5344CB8AC3E}">
        <p14:creationId xmlns:p14="http://schemas.microsoft.com/office/powerpoint/2010/main" val="3482747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48</a:t>
            </a:fld>
            <a:endParaRPr lang="en-US"/>
          </a:p>
        </p:txBody>
      </p:sp>
    </p:spTree>
    <p:extLst>
      <p:ext uri="{BB962C8B-B14F-4D97-AF65-F5344CB8AC3E}">
        <p14:creationId xmlns:p14="http://schemas.microsoft.com/office/powerpoint/2010/main" val="3322002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dirty="0" err="1"/>
              <a:t>filterObject</a:t>
            </a:r>
            <a:r>
              <a:rPr lang="en-US" dirty="0"/>
              <a:t> should be of type Collection interface</a:t>
            </a:r>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49</a:t>
            </a:fld>
            <a:endParaRPr lang="en-US"/>
          </a:p>
        </p:txBody>
      </p:sp>
    </p:spTree>
    <p:extLst>
      <p:ext uri="{BB962C8B-B14F-4D97-AF65-F5344CB8AC3E}">
        <p14:creationId xmlns:p14="http://schemas.microsoft.com/office/powerpoint/2010/main" val="3402686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a:t>
            </a:r>
            <a:r>
              <a:rPr lang="en-US" dirty="0" err="1"/>
              <a:t>peform</a:t>
            </a:r>
            <a:r>
              <a:rPr lang="en-US" dirty="0"/>
              <a:t> OAuth by website https://</a:t>
            </a:r>
            <a:r>
              <a:rPr lang="en-US" dirty="0" err="1"/>
              <a:t>www.oauth.com</a:t>
            </a:r>
            <a:r>
              <a:rPr lang="en-US" dirty="0"/>
              <a:t>/ </a:t>
            </a:r>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73</a:t>
            </a:fld>
            <a:endParaRPr lang="en-US"/>
          </a:p>
        </p:txBody>
      </p:sp>
    </p:spTree>
    <p:extLst>
      <p:ext uri="{BB962C8B-B14F-4D97-AF65-F5344CB8AC3E}">
        <p14:creationId xmlns:p14="http://schemas.microsoft.com/office/powerpoint/2010/main" val="1700752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When you access API path /</a:t>
            </a:r>
            <a:r>
              <a:rPr lang="en-US" dirty="0" err="1"/>
              <a:t>myAccount</a:t>
            </a:r>
            <a:r>
              <a:rPr lang="en-US" dirty="0"/>
              <a:t> , Spring security will redirect to the login page and permission password and username. But path /</a:t>
            </a:r>
            <a:r>
              <a:rPr lang="vi-VN" sz="1800" dirty="0">
                <a:solidFill>
                  <a:srgbClr val="6A8759"/>
                </a:solidFill>
                <a:effectLst/>
                <a:latin typeface="JetBrains Mono"/>
              </a:rPr>
              <a:t>contact</a:t>
            </a:r>
            <a:r>
              <a:rPr lang="en-US" sz="1800" dirty="0">
                <a:solidFill>
                  <a:srgbClr val="6A8759"/>
                </a:solidFill>
                <a:effectLst/>
                <a:latin typeface="JetBrains Mono"/>
              </a:rPr>
              <a:t>, it will not demand that</a:t>
            </a:r>
            <a:endParaRPr lang="vi-VN" sz="1800" dirty="0">
              <a:solidFill>
                <a:srgbClr val="A9B7C6"/>
              </a:solidFill>
              <a:effectLst/>
              <a:latin typeface="JetBrains Mono"/>
            </a:endParaRPr>
          </a:p>
          <a:p>
            <a:endParaRPr lang="en-US" dirty="0"/>
          </a:p>
          <a:p>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11</a:t>
            </a:fld>
            <a:endParaRPr lang="en-US"/>
          </a:p>
        </p:txBody>
      </p:sp>
    </p:spTree>
    <p:extLst>
      <p:ext uri="{BB962C8B-B14F-4D97-AF65-F5344CB8AC3E}">
        <p14:creationId xmlns:p14="http://schemas.microsoft.com/office/powerpoint/2010/main" val="2036713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12</a:t>
            </a:fld>
            <a:endParaRPr lang="en-US"/>
          </a:p>
        </p:txBody>
      </p:sp>
    </p:spTree>
    <p:extLst>
      <p:ext uri="{BB962C8B-B14F-4D97-AF65-F5344CB8AC3E}">
        <p14:creationId xmlns:p14="http://schemas.microsoft.com/office/powerpoint/2010/main" val="27487053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13</a:t>
            </a:fld>
            <a:endParaRPr lang="en-US"/>
          </a:p>
        </p:txBody>
      </p:sp>
    </p:spTree>
    <p:extLst>
      <p:ext uri="{BB962C8B-B14F-4D97-AF65-F5344CB8AC3E}">
        <p14:creationId xmlns:p14="http://schemas.microsoft.com/office/powerpoint/2010/main" val="3510769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14</a:t>
            </a:fld>
            <a:endParaRPr lang="en-US"/>
          </a:p>
        </p:txBody>
      </p:sp>
    </p:spTree>
    <p:extLst>
      <p:ext uri="{BB962C8B-B14F-4D97-AF65-F5344CB8AC3E}">
        <p14:creationId xmlns:p14="http://schemas.microsoft.com/office/powerpoint/2010/main" val="17455488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15</a:t>
            </a:fld>
            <a:endParaRPr lang="en-US"/>
          </a:p>
        </p:txBody>
      </p:sp>
    </p:spTree>
    <p:extLst>
      <p:ext uri="{BB962C8B-B14F-4D97-AF65-F5344CB8AC3E}">
        <p14:creationId xmlns:p14="http://schemas.microsoft.com/office/powerpoint/2010/main" val="2948343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16</a:t>
            </a:fld>
            <a:endParaRPr lang="en-US"/>
          </a:p>
        </p:txBody>
      </p:sp>
    </p:spTree>
    <p:extLst>
      <p:ext uri="{BB962C8B-B14F-4D97-AF65-F5344CB8AC3E}">
        <p14:creationId xmlns:p14="http://schemas.microsoft.com/office/powerpoint/2010/main" val="40595638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17</a:t>
            </a:fld>
            <a:endParaRPr lang="en-US"/>
          </a:p>
        </p:txBody>
      </p:sp>
    </p:spTree>
    <p:extLst>
      <p:ext uri="{BB962C8B-B14F-4D97-AF65-F5344CB8AC3E}">
        <p14:creationId xmlns:p14="http://schemas.microsoft.com/office/powerpoint/2010/main" val="3567056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Role_prefix</a:t>
            </a:r>
            <a:r>
              <a:rPr lang="en-US" dirty="0"/>
              <a:t> only to be used while configuring the role in DB.  But when we configure the roles, we do it only by its name.</a:t>
            </a:r>
            <a:endParaRPr lang="vi-VN" dirty="0"/>
          </a:p>
        </p:txBody>
      </p:sp>
      <p:sp>
        <p:nvSpPr>
          <p:cNvPr id="4" name="Slide Number Placeholder 3"/>
          <p:cNvSpPr>
            <a:spLocks noGrp="1"/>
          </p:cNvSpPr>
          <p:nvPr>
            <p:ph type="sldNum" sz="quarter" idx="5"/>
          </p:nvPr>
        </p:nvSpPr>
        <p:spPr/>
        <p:txBody>
          <a:bodyPr/>
          <a:lstStyle/>
          <a:p>
            <a:fld id="{953E675E-B2DC-5A4F-8404-003BB8384781}" type="slidenum">
              <a:rPr lang="en-US" smtClean="0"/>
              <a:t>36</a:t>
            </a:fld>
            <a:endParaRPr lang="en-US"/>
          </a:p>
        </p:txBody>
      </p:sp>
    </p:spTree>
    <p:extLst>
      <p:ext uri="{BB962C8B-B14F-4D97-AF65-F5344CB8AC3E}">
        <p14:creationId xmlns:p14="http://schemas.microsoft.com/office/powerpoint/2010/main" val="14262376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jpg"/><Relationship Id="rId1" Type="http://schemas.openxmlformats.org/officeDocument/2006/relationships/slideMaster" Target="../slideMasters/slideMaster1.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ront Cover 1">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0"/>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8" name="Picture 27">
            <a:extLst>
              <a:ext uri="{FF2B5EF4-FFF2-40B4-BE49-F238E27FC236}">
                <a16:creationId xmlns:a16="http://schemas.microsoft.com/office/drawing/2014/main" id="{93977B55-F8B1-41BC-A489-35277895329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681698" y="1234018"/>
            <a:ext cx="3847884" cy="3688461"/>
          </a:xfrm>
          <a:prstGeom prst="rect">
            <a:avLst/>
          </a:prstGeom>
        </p:spPr>
      </p:pic>
    </p:spTree>
    <p:extLst>
      <p:ext uri="{BB962C8B-B14F-4D97-AF65-F5344CB8AC3E}">
        <p14:creationId xmlns:p14="http://schemas.microsoft.com/office/powerpoint/2010/main" val="9516933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indoor, person&#10;&#10;Description automatically generated">
            <a:extLst>
              <a:ext uri="{FF2B5EF4-FFF2-40B4-BE49-F238E27FC236}">
                <a16:creationId xmlns:a16="http://schemas.microsoft.com/office/drawing/2014/main" id="{90884D46-34E9-A517-2FFA-8FF0B47F0EE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3549C6DF-ED05-613A-BD1B-7A791682FC1A}"/>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solidFill>
                  <a:schemeClr val="tx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38350303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tx1"/>
        </a:solidFill>
        <a:effectLst/>
      </p:bgPr>
    </p:bg>
    <p:spTree>
      <p:nvGrpSpPr>
        <p:cNvPr id="1" name=""/>
        <p:cNvGrpSpPr/>
        <p:nvPr/>
      </p:nvGrpSpPr>
      <p:grpSpPr>
        <a:xfrm>
          <a:off x="0" y="0"/>
          <a:ext cx="0" cy="0"/>
          <a:chOff x="0" y="0"/>
          <a:chExt cx="0" cy="0"/>
        </a:xfrm>
      </p:grpSpPr>
      <p:pic>
        <p:nvPicPr>
          <p:cNvPr id="2" name="Picture 1" descr="A group of hot air balloons&#10;&#10;Description automatically generated with medium confidence">
            <a:extLst>
              <a:ext uri="{FF2B5EF4-FFF2-40B4-BE49-F238E27FC236}">
                <a16:creationId xmlns:a16="http://schemas.microsoft.com/office/drawing/2014/main" id="{373BFDA9-214F-997D-1391-B3501413D5C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42A130C4-029D-F680-B116-FEDAC0A435A3}"/>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Tree>
    <p:extLst>
      <p:ext uri="{BB962C8B-B14F-4D97-AF65-F5344CB8AC3E}">
        <p14:creationId xmlns:p14="http://schemas.microsoft.com/office/powerpoint/2010/main" val="14572370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text, road, way, highway&#10;&#10;Description automatically generated">
            <a:extLst>
              <a:ext uri="{FF2B5EF4-FFF2-40B4-BE49-F238E27FC236}">
                <a16:creationId xmlns:a16="http://schemas.microsoft.com/office/drawing/2014/main" id="{45D12779-DBA6-25EE-EC29-76A57B40545E}"/>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solidFill>
                  <a:schemeClr val="tx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16656664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pic>
        <p:nvPicPr>
          <p:cNvPr id="2" name="Picture 1" descr="A picture containing person&#10;&#10;Description automatically generated">
            <a:extLst>
              <a:ext uri="{FF2B5EF4-FFF2-40B4-BE49-F238E27FC236}">
                <a16:creationId xmlns:a16="http://schemas.microsoft.com/office/drawing/2014/main" id="{400463C8-ADA2-29A8-A18E-11D121A091C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solidFill>
                  <a:schemeClr val="tx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3393967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6">
    <p:bg>
      <p:bgPr>
        <a:solidFill>
          <a:schemeClr val="tx1"/>
        </a:solidFill>
        <a:effectLst/>
      </p:bgPr>
    </p:bg>
    <p:spTree>
      <p:nvGrpSpPr>
        <p:cNvPr id="1" name=""/>
        <p:cNvGrpSpPr/>
        <p:nvPr/>
      </p:nvGrpSpPr>
      <p:grpSpPr>
        <a:xfrm>
          <a:off x="0" y="0"/>
          <a:ext cx="0" cy="0"/>
          <a:chOff x="0" y="0"/>
          <a:chExt cx="0" cy="0"/>
        </a:xfrm>
      </p:grpSpPr>
      <p:pic>
        <p:nvPicPr>
          <p:cNvPr id="4" name="Picture 3" descr="A picture containing text, outdoor, satellite, dark&#10;&#10;Description automatically generated">
            <a:extLst>
              <a:ext uri="{FF2B5EF4-FFF2-40B4-BE49-F238E27FC236}">
                <a16:creationId xmlns:a16="http://schemas.microsoft.com/office/drawing/2014/main" id="{E68A93F0-5FD9-FAF4-2C10-8546C1A607F1}"/>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solidFill>
                  <a:schemeClr val="tx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41517138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6B78D49-8CBF-4B86-AA1D-095691E3BCF8}"/>
              </a:ext>
            </a:extLst>
          </p:cNvPr>
          <p:cNvSpPr/>
          <p:nvPr userDrawn="1"/>
        </p:nvSpPr>
        <p:spPr>
          <a:xfrm>
            <a:off x="0" y="-2"/>
            <a:ext cx="4777273"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extBox 4">
            <a:extLst>
              <a:ext uri="{FF2B5EF4-FFF2-40B4-BE49-F238E27FC236}">
                <a16:creationId xmlns:a16="http://schemas.microsoft.com/office/drawing/2014/main" id="{C3A7F5D4-E626-B842-94CE-B0076554C454}"/>
              </a:ext>
            </a:extLst>
          </p:cNvPr>
          <p:cNvSpPr txBox="1"/>
          <p:nvPr userDrawn="1"/>
        </p:nvSpPr>
        <p:spPr>
          <a:xfrm>
            <a:off x="1166580" y="2958558"/>
            <a:ext cx="2395959" cy="769441"/>
          </a:xfrm>
          <a:prstGeom prst="rect">
            <a:avLst/>
          </a:prstGeom>
          <a:noFill/>
        </p:spPr>
        <p:txBody>
          <a:bodyPr wrap="square" rtlCol="0">
            <a:spAutoFit/>
          </a:bodyPr>
          <a:lstStyle/>
          <a:p>
            <a:pPr algn="ctr"/>
            <a:r>
              <a:rPr lang="en-VN" sz="4400" dirty="0">
                <a:ln>
                  <a:noFill/>
                </a:ln>
                <a:gradFill flip="none" rotWithShape="1">
                  <a:gsLst>
                    <a:gs pos="0">
                      <a:schemeClr val="accent2"/>
                    </a:gs>
                    <a:gs pos="70000">
                      <a:schemeClr val="accent1"/>
                    </a:gs>
                  </a:gsLst>
                  <a:lin ang="0" scaled="1"/>
                  <a:tileRect/>
                </a:gradFill>
              </a:rPr>
              <a:t>Agenda</a:t>
            </a:r>
          </a:p>
        </p:txBody>
      </p:sp>
      <p:sp>
        <p:nvSpPr>
          <p:cNvPr id="7" name="Rectangle 6">
            <a:extLst>
              <a:ext uri="{FF2B5EF4-FFF2-40B4-BE49-F238E27FC236}">
                <a16:creationId xmlns:a16="http://schemas.microsoft.com/office/drawing/2014/main" id="{70811D91-A166-7740-A26D-3538809C3A84}"/>
              </a:ext>
            </a:extLst>
          </p:cNvPr>
          <p:cNvSpPr/>
          <p:nvPr userDrawn="1"/>
        </p:nvSpPr>
        <p:spPr>
          <a:xfrm>
            <a:off x="828520" y="1931437"/>
            <a:ext cx="3072078" cy="2995126"/>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4" name="Text Placeholder 3">
            <a:extLst>
              <a:ext uri="{FF2B5EF4-FFF2-40B4-BE49-F238E27FC236}">
                <a16:creationId xmlns:a16="http://schemas.microsoft.com/office/drawing/2014/main" id="{32B746F9-AC43-4A18-8BBA-9BF702C81718}"/>
              </a:ext>
            </a:extLst>
          </p:cNvPr>
          <p:cNvSpPr>
            <a:spLocks noGrp="1"/>
          </p:cNvSpPr>
          <p:nvPr>
            <p:ph type="body" sz="quarter" idx="10" hasCustomPrompt="1"/>
          </p:nvPr>
        </p:nvSpPr>
        <p:spPr>
          <a:xfrm>
            <a:off x="5809284" y="1506893"/>
            <a:ext cx="5216136" cy="3844212"/>
          </a:xfrm>
        </p:spPr>
        <p:txBody>
          <a:bodyPr anchor="ctr"/>
          <a:lstStyle>
            <a:lvl1pPr marL="342900" indent="-342900">
              <a:buFont typeface="+mj-lt"/>
              <a:buAutoNum type="arabicPeriod"/>
              <a:defRPr b="1"/>
            </a:lvl1pPr>
            <a:lvl2pPr marL="800100" indent="-342900">
              <a:buClr>
                <a:schemeClr val="accent1"/>
              </a:buClr>
              <a:buFont typeface="Wingdings" panose="05000000000000000000" pitchFamily="2" charset="2"/>
              <a:buChar char="§"/>
              <a:defRPr/>
            </a:lvl2pPr>
          </a:lstStyle>
          <a:p>
            <a:pPr lvl="0"/>
            <a:r>
              <a:rPr lang="en-US" dirty="0"/>
              <a:t>Section 1</a:t>
            </a:r>
          </a:p>
          <a:p>
            <a:pPr lvl="1"/>
            <a:r>
              <a:rPr lang="en-US" dirty="0"/>
              <a:t>Section 1.1</a:t>
            </a:r>
          </a:p>
          <a:p>
            <a:pPr lvl="1"/>
            <a:r>
              <a:rPr lang="en-US" dirty="0"/>
              <a:t>Section 1.2</a:t>
            </a:r>
          </a:p>
          <a:p>
            <a:pPr lvl="0"/>
            <a:r>
              <a:rPr lang="en-US" dirty="0"/>
              <a:t>Section 2</a:t>
            </a:r>
          </a:p>
          <a:p>
            <a:pPr lvl="0"/>
            <a:r>
              <a:rPr lang="en-US" dirty="0"/>
              <a:t>Section 3</a:t>
            </a:r>
          </a:p>
        </p:txBody>
      </p:sp>
      <p:sp>
        <p:nvSpPr>
          <p:cNvPr id="6" name="Rectangle 5">
            <a:extLst>
              <a:ext uri="{FF2B5EF4-FFF2-40B4-BE49-F238E27FC236}">
                <a16:creationId xmlns:a16="http://schemas.microsoft.com/office/drawing/2014/main" id="{2E7F7DEC-028C-4F6E-9443-5DECF80AC70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36324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cover">
    <p:bg>
      <p:bgPr>
        <a:solidFill>
          <a:schemeClr val="tx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7948855-1089-416A-8AC7-0EBCB10F90B9}"/>
              </a:ext>
            </a:extLst>
          </p:cNvPr>
          <p:cNvSpPr/>
          <p:nvPr userDrawn="1"/>
        </p:nvSpPr>
        <p:spPr>
          <a:xfrm>
            <a:off x="0" y="-2"/>
            <a:ext cx="9892145" cy="6858001"/>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3857867-B87A-4C51-B56B-4C1FEFA9D2BF}"/>
              </a:ext>
            </a:extLst>
          </p:cNvPr>
          <p:cNvSpPr/>
          <p:nvPr userDrawn="1"/>
        </p:nvSpPr>
        <p:spPr>
          <a:xfrm>
            <a:off x="1037723" y="1706186"/>
            <a:ext cx="7830052" cy="3084889"/>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5" name="Text Placeholder 4">
            <a:extLst>
              <a:ext uri="{FF2B5EF4-FFF2-40B4-BE49-F238E27FC236}">
                <a16:creationId xmlns:a16="http://schemas.microsoft.com/office/drawing/2014/main" id="{FF7CAE11-CA8E-4E60-8769-319FA0DA6865}"/>
              </a:ext>
            </a:extLst>
          </p:cNvPr>
          <p:cNvSpPr>
            <a:spLocks noGrp="1"/>
          </p:cNvSpPr>
          <p:nvPr>
            <p:ph type="body" sz="quarter" idx="15" hasCustomPrompt="1"/>
          </p:nvPr>
        </p:nvSpPr>
        <p:spPr>
          <a:xfrm>
            <a:off x="1480443" y="2177969"/>
            <a:ext cx="6939657" cy="2108282"/>
          </a:xfrm>
        </p:spPr>
        <p:txBody>
          <a:bodyPr>
            <a:normAutofit/>
          </a:bodyPr>
          <a:lstStyle>
            <a:lvl1pPr marL="0" indent="0">
              <a:buNone/>
              <a:defRPr sz="4000" b="1">
                <a:gradFill>
                  <a:gsLst>
                    <a:gs pos="70000">
                      <a:schemeClr val="accent1"/>
                    </a:gs>
                    <a:gs pos="0">
                      <a:schemeClr val="accent2"/>
                    </a:gs>
                  </a:gsLst>
                  <a:lin ang="0" scaled="0"/>
                </a:gradFill>
              </a:defRPr>
            </a:lvl1pPr>
          </a:lstStyle>
          <a:p>
            <a:pPr lvl="0"/>
            <a:r>
              <a:rPr lang="en-US" dirty="0"/>
              <a:t>Section Header</a:t>
            </a:r>
          </a:p>
        </p:txBody>
      </p:sp>
      <p:sp>
        <p:nvSpPr>
          <p:cNvPr id="9" name="Text Placeholder 8">
            <a:extLst>
              <a:ext uri="{FF2B5EF4-FFF2-40B4-BE49-F238E27FC236}">
                <a16:creationId xmlns:a16="http://schemas.microsoft.com/office/drawing/2014/main" id="{6822579B-2657-44E3-B284-C57D176FE589}"/>
              </a:ext>
            </a:extLst>
          </p:cNvPr>
          <p:cNvSpPr>
            <a:spLocks noGrp="1"/>
          </p:cNvSpPr>
          <p:nvPr>
            <p:ph type="body" sz="quarter" idx="16" hasCustomPrompt="1"/>
          </p:nvPr>
        </p:nvSpPr>
        <p:spPr>
          <a:xfrm>
            <a:off x="10410715" y="221874"/>
            <a:ext cx="1649412" cy="1484312"/>
          </a:xfrm>
        </p:spPr>
        <p:txBody>
          <a:bodyPr anchor="b">
            <a:normAutofit/>
          </a:bodyPr>
          <a:lstStyle>
            <a:lvl1pPr marL="0" indent="0" algn="r">
              <a:buNone/>
              <a:defRPr sz="6000" b="0">
                <a:solidFill>
                  <a:schemeClr val="bg2"/>
                </a:solidFill>
              </a:defRPr>
            </a:lvl1pPr>
          </a:lstStyle>
          <a:p>
            <a:pPr lvl="0"/>
            <a:r>
              <a:rPr lang="en-US" dirty="0"/>
              <a:t>01</a:t>
            </a:r>
          </a:p>
        </p:txBody>
      </p:sp>
      <p:sp>
        <p:nvSpPr>
          <p:cNvPr id="8" name="Rectangle 7">
            <a:extLst>
              <a:ext uri="{FF2B5EF4-FFF2-40B4-BE49-F238E27FC236}">
                <a16:creationId xmlns:a16="http://schemas.microsoft.com/office/drawing/2014/main" id="{C6BD603B-A376-4510-BAB6-474443CE991C}"/>
              </a:ext>
            </a:extLst>
          </p:cNvPr>
          <p:cNvSpPr/>
          <p:nvPr userDrawn="1"/>
        </p:nvSpPr>
        <p:spPr>
          <a:xfrm>
            <a:off x="9089058" y="5147638"/>
            <a:ext cx="359741" cy="359741"/>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729FA97-C73A-4B23-A0D9-2D0366362D15}"/>
              </a:ext>
            </a:extLst>
          </p:cNvPr>
          <p:cNvSpPr/>
          <p:nvPr userDrawn="1"/>
        </p:nvSpPr>
        <p:spPr>
          <a:xfrm>
            <a:off x="8867775" y="5368998"/>
            <a:ext cx="351564" cy="359741"/>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21408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tandard 1">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9829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884792"/>
            <a:ext cx="6983408"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4" name="Text Placeholder 3">
            <a:extLst>
              <a:ext uri="{FF2B5EF4-FFF2-40B4-BE49-F238E27FC236}">
                <a16:creationId xmlns:a16="http://schemas.microsoft.com/office/drawing/2014/main" id="{703DB645-A5D5-4BE5-ACAD-B90EEA6C4FF3}"/>
              </a:ext>
            </a:extLst>
          </p:cNvPr>
          <p:cNvSpPr>
            <a:spLocks noGrp="1"/>
          </p:cNvSpPr>
          <p:nvPr>
            <p:ph type="body" sz="quarter" idx="12" hasCustomPrompt="1"/>
          </p:nvPr>
        </p:nvSpPr>
        <p:spPr>
          <a:xfrm>
            <a:off x="838200" y="1290733"/>
            <a:ext cx="6982915" cy="485775"/>
          </a:xfrm>
        </p:spPr>
        <p:txBody>
          <a:bodyPr anchor="ctr">
            <a:normAutofit/>
          </a:bodyPr>
          <a:lstStyle>
            <a:lvl1pPr marL="0" indent="0">
              <a:buNone/>
              <a:defRPr sz="2000" b="1">
                <a:solidFill>
                  <a:schemeClr val="bg2"/>
                </a:solidFill>
              </a:defRPr>
            </a:lvl1pPr>
          </a:lstStyle>
          <a:p>
            <a:pPr lvl="0"/>
            <a:r>
              <a:rPr lang="en-US" dirty="0"/>
              <a:t>Sub-Heading Here</a:t>
            </a:r>
          </a:p>
        </p:txBody>
      </p:sp>
      <p:cxnSp>
        <p:nvCxnSpPr>
          <p:cNvPr id="9" name="Straight Connector 8">
            <a:extLst>
              <a:ext uri="{FF2B5EF4-FFF2-40B4-BE49-F238E27FC236}">
                <a16:creationId xmlns:a16="http://schemas.microsoft.com/office/drawing/2014/main" id="{2B7A87D9-F461-4214-89A2-5CC4233B821C}"/>
              </a:ext>
            </a:extLst>
          </p:cNvPr>
          <p:cNvCxnSpPr/>
          <p:nvPr userDrawn="1"/>
        </p:nvCxnSpPr>
        <p:spPr>
          <a:xfrm>
            <a:off x="10202779" y="0"/>
            <a:ext cx="0" cy="685800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7AE89F53-1788-4DED-9E50-73537512643B}"/>
              </a:ext>
            </a:extLst>
          </p:cNvPr>
          <p:cNvSpPr/>
          <p:nvPr userDrawn="1"/>
        </p:nvSpPr>
        <p:spPr>
          <a:xfrm>
            <a:off x="9360571" y="4785824"/>
            <a:ext cx="1383630" cy="1383630"/>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A8B1D7B-0C32-4926-BA37-75EEF2940DDD}"/>
              </a:ext>
            </a:extLst>
          </p:cNvPr>
          <p:cNvSpPr/>
          <p:nvPr userDrawn="1"/>
        </p:nvSpPr>
        <p:spPr>
          <a:xfrm>
            <a:off x="9180097" y="4656221"/>
            <a:ext cx="1383630" cy="1383630"/>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EF4B2A7-DFC8-4809-9584-8CD368862473}"/>
              </a:ext>
            </a:extLst>
          </p:cNvPr>
          <p:cNvSpPr/>
          <p:nvPr userDrawn="1"/>
        </p:nvSpPr>
        <p:spPr>
          <a:xfrm>
            <a:off x="11122186" y="1626113"/>
            <a:ext cx="517358" cy="517358"/>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FEA421C-6BDF-4636-BF53-9B729F0C10A7}"/>
              </a:ext>
            </a:extLst>
          </p:cNvPr>
          <p:cNvSpPr/>
          <p:nvPr userDrawn="1"/>
        </p:nvSpPr>
        <p:spPr>
          <a:xfrm>
            <a:off x="10941712" y="1776508"/>
            <a:ext cx="505599" cy="517358"/>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39AC2A3-9F1A-4A37-8128-D2327580C5AE}"/>
              </a:ext>
            </a:extLst>
          </p:cNvPr>
          <p:cNvSpPr/>
          <p:nvPr userDrawn="1"/>
        </p:nvSpPr>
        <p:spPr>
          <a:xfrm>
            <a:off x="8885196" y="2994326"/>
            <a:ext cx="434674" cy="43467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8D9E1B-D1E5-4D9A-AE23-53A4E498A323}"/>
              </a:ext>
            </a:extLst>
          </p:cNvPr>
          <p:cNvSpPr/>
          <p:nvPr userDrawn="1"/>
        </p:nvSpPr>
        <p:spPr>
          <a:xfrm>
            <a:off x="8704723" y="3144721"/>
            <a:ext cx="424794" cy="43467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998527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tandard 2">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1212987"/>
            <a:ext cx="10293016"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80465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With 1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6054007"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5" y="1212987"/>
            <a:ext cx="6054008" cy="4627975"/>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cxnSp>
        <p:nvCxnSpPr>
          <p:cNvPr id="4" name="Connector: Elbow 3">
            <a:extLst>
              <a:ext uri="{FF2B5EF4-FFF2-40B4-BE49-F238E27FC236}">
                <a16:creationId xmlns:a16="http://schemas.microsoft.com/office/drawing/2014/main" id="{52309445-5A61-46DA-B640-9F38792F0284}"/>
              </a:ext>
            </a:extLst>
          </p:cNvPr>
          <p:cNvCxnSpPr>
            <a:cxnSpLocks/>
          </p:cNvCxnSpPr>
          <p:nvPr userDrawn="1"/>
        </p:nvCxnSpPr>
        <p:spPr>
          <a:xfrm flipV="1">
            <a:off x="0" y="847908"/>
            <a:ext cx="12211665" cy="5604646"/>
          </a:xfrm>
          <a:prstGeom prst="bentConnector3">
            <a:avLst>
              <a:gd name="adj1" fmla="val 78341"/>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Picture Placeholder 4">
            <a:extLst>
              <a:ext uri="{FF2B5EF4-FFF2-40B4-BE49-F238E27FC236}">
                <a16:creationId xmlns:a16="http://schemas.microsoft.com/office/drawing/2014/main" id="{C9E366E7-2A3D-4DEF-8060-807B632BE5FB}"/>
              </a:ext>
            </a:extLst>
          </p:cNvPr>
          <p:cNvSpPr>
            <a:spLocks noGrp="1"/>
          </p:cNvSpPr>
          <p:nvPr>
            <p:ph type="pic" sz="quarter" idx="13"/>
          </p:nvPr>
        </p:nvSpPr>
        <p:spPr>
          <a:xfrm>
            <a:off x="7321255" y="1565138"/>
            <a:ext cx="4032340" cy="3923671"/>
          </a:xfrm>
          <a:solidFill>
            <a:schemeClr val="tx1">
              <a:lumMod val="95000"/>
            </a:schemeClr>
          </a:solidFill>
        </p:spPr>
        <p:txBody>
          <a:bodyPr/>
          <a:lstStyle/>
          <a:p>
            <a:r>
              <a:rPr lang="en-US"/>
              <a:t>Click icon to add picture</a:t>
            </a:r>
          </a:p>
        </p:txBody>
      </p:sp>
      <p:sp>
        <p:nvSpPr>
          <p:cNvPr id="13" name="Rectangle 12">
            <a:extLst>
              <a:ext uri="{FF2B5EF4-FFF2-40B4-BE49-F238E27FC236}">
                <a16:creationId xmlns:a16="http://schemas.microsoft.com/office/drawing/2014/main" id="{A5EE8406-5730-499B-AB8A-9174051D8886}"/>
              </a:ext>
            </a:extLst>
          </p:cNvPr>
          <p:cNvSpPr/>
          <p:nvPr userDrawn="1"/>
        </p:nvSpPr>
        <p:spPr>
          <a:xfrm>
            <a:off x="11395007" y="5849295"/>
            <a:ext cx="452864" cy="452864"/>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7583AAA-EC9C-4D48-86F2-577AD349442B}"/>
              </a:ext>
            </a:extLst>
          </p:cNvPr>
          <p:cNvSpPr/>
          <p:nvPr userDrawn="1"/>
        </p:nvSpPr>
        <p:spPr>
          <a:xfrm>
            <a:off x="11214534" y="5999690"/>
            <a:ext cx="442571" cy="452864"/>
          </a:xfrm>
          <a:prstGeom prst="rect">
            <a:avLst/>
          </a:prstGeom>
          <a:solidFill>
            <a:srgbClr val="9E71AC"/>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E808F9A5-EC95-4A0A-B012-3129F612FCBE}"/>
              </a:ext>
            </a:extLst>
          </p:cNvPr>
          <p:cNvSpPr/>
          <p:nvPr userDrawn="1"/>
        </p:nvSpPr>
        <p:spPr>
          <a:xfrm>
            <a:off x="9037747" y="405446"/>
            <a:ext cx="322563" cy="322563"/>
          </a:xfrm>
          <a:prstGeom prst="rect">
            <a:avLst/>
          </a:prstGeom>
          <a:solidFill>
            <a:srgbClr val="E47E8D"/>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935B17D1-EB3B-4981-95CC-095770362D06}"/>
              </a:ext>
            </a:extLst>
          </p:cNvPr>
          <p:cNvSpPr/>
          <p:nvPr userDrawn="1"/>
        </p:nvSpPr>
        <p:spPr>
          <a:xfrm>
            <a:off x="8857273" y="555841"/>
            <a:ext cx="315231" cy="322563"/>
          </a:xfrm>
          <a:prstGeom prst="rect">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97162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Front cover 2">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0"/>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 picture containing hydrozoan, night sky&#10;&#10;Description automatically generated">
            <a:extLst>
              <a:ext uri="{FF2B5EF4-FFF2-40B4-BE49-F238E27FC236}">
                <a16:creationId xmlns:a16="http://schemas.microsoft.com/office/drawing/2014/main" id="{C657C537-27A4-4BB6-A25B-14DFC62305C8}"/>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rot="20221441">
            <a:off x="5699333" y="1686762"/>
            <a:ext cx="6403389" cy="3543684"/>
          </a:xfrm>
          <a:prstGeom prst="rect">
            <a:avLst/>
          </a:prstGeom>
        </p:spPr>
      </p:pic>
    </p:spTree>
    <p:extLst>
      <p:ext uri="{BB962C8B-B14F-4D97-AF65-F5344CB8AC3E}">
        <p14:creationId xmlns:p14="http://schemas.microsoft.com/office/powerpoint/2010/main" val="38830608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ith side imag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571108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Rectangle 6">
            <a:extLst>
              <a:ext uri="{FF2B5EF4-FFF2-40B4-BE49-F238E27FC236}">
                <a16:creationId xmlns:a16="http://schemas.microsoft.com/office/drawing/2014/main" id="{795E5A48-ECCB-43DC-93A4-391CA82BEBF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Picture Placeholder 4">
            <a:extLst>
              <a:ext uri="{FF2B5EF4-FFF2-40B4-BE49-F238E27FC236}">
                <a16:creationId xmlns:a16="http://schemas.microsoft.com/office/drawing/2014/main" id="{100B770C-B286-4CAD-8380-66B68FEF383E}"/>
              </a:ext>
            </a:extLst>
          </p:cNvPr>
          <p:cNvSpPr>
            <a:spLocks noGrp="1"/>
          </p:cNvSpPr>
          <p:nvPr>
            <p:ph type="pic" sz="quarter" idx="13"/>
          </p:nvPr>
        </p:nvSpPr>
        <p:spPr>
          <a:xfrm>
            <a:off x="7435850" y="-1"/>
            <a:ext cx="4756150" cy="6719091"/>
          </a:xfrm>
          <a:solidFill>
            <a:schemeClr val="tx1">
              <a:lumMod val="95000"/>
            </a:schemeClr>
          </a:solidFill>
        </p:spPr>
        <p:txBody>
          <a:bodyPr/>
          <a:lstStyle/>
          <a:p>
            <a:r>
              <a:rPr lang="en-US"/>
              <a:t>Click icon to add picture</a:t>
            </a:r>
          </a:p>
        </p:txBody>
      </p:sp>
      <p:sp>
        <p:nvSpPr>
          <p:cNvPr id="8" name="Text Placeholder 5">
            <a:extLst>
              <a:ext uri="{FF2B5EF4-FFF2-40B4-BE49-F238E27FC236}">
                <a16:creationId xmlns:a16="http://schemas.microsoft.com/office/drawing/2014/main" id="{DDFE92DE-CFA0-8310-19D4-F3F7530DE694}"/>
              </a:ext>
            </a:extLst>
          </p:cNvPr>
          <p:cNvSpPr>
            <a:spLocks noGrp="1"/>
          </p:cNvSpPr>
          <p:nvPr>
            <p:ph type="body" sz="quarter" idx="11"/>
          </p:nvPr>
        </p:nvSpPr>
        <p:spPr>
          <a:xfrm>
            <a:off x="838404" y="1884792"/>
            <a:ext cx="5711483"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9" name="Text Placeholder 3">
            <a:extLst>
              <a:ext uri="{FF2B5EF4-FFF2-40B4-BE49-F238E27FC236}">
                <a16:creationId xmlns:a16="http://schemas.microsoft.com/office/drawing/2014/main" id="{1D3F2639-BACD-ADBC-1684-14D977AAA0F9}"/>
              </a:ext>
            </a:extLst>
          </p:cNvPr>
          <p:cNvSpPr>
            <a:spLocks noGrp="1"/>
          </p:cNvSpPr>
          <p:nvPr>
            <p:ph type="body" sz="quarter" idx="12" hasCustomPrompt="1"/>
          </p:nvPr>
        </p:nvSpPr>
        <p:spPr>
          <a:xfrm>
            <a:off x="838201" y="1290733"/>
            <a:ext cx="5711080" cy="485775"/>
          </a:xfrm>
        </p:spPr>
        <p:txBody>
          <a:bodyPr anchor="ctr">
            <a:normAutofit/>
          </a:bodyPr>
          <a:lstStyle>
            <a:lvl1pPr marL="0" indent="0">
              <a:buNone/>
              <a:defRPr sz="2000" b="1">
                <a:solidFill>
                  <a:schemeClr val="bg2"/>
                </a:solidFill>
              </a:defRPr>
            </a:lvl1pPr>
          </a:lstStyle>
          <a:p>
            <a:pPr lvl="0"/>
            <a:r>
              <a:rPr lang="en-US" dirty="0"/>
              <a:t>Sub-Heading Here</a:t>
            </a:r>
          </a:p>
        </p:txBody>
      </p:sp>
    </p:spTree>
    <p:extLst>
      <p:ext uri="{BB962C8B-B14F-4D97-AF65-F5344CB8AC3E}">
        <p14:creationId xmlns:p14="http://schemas.microsoft.com/office/powerpoint/2010/main" val="2259526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Empty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090109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hree blocks">
    <p:bg>
      <p:bgPr>
        <a:solidFill>
          <a:schemeClr val="tx1"/>
        </a:solidFill>
        <a:effectLst/>
      </p:bgPr>
    </p:bg>
    <p:spTree>
      <p:nvGrpSpPr>
        <p:cNvPr id="1" name=""/>
        <p:cNvGrpSpPr/>
        <p:nvPr/>
      </p:nvGrpSpPr>
      <p:grpSpPr>
        <a:xfrm>
          <a:off x="0" y="0"/>
          <a:ext cx="0" cy="0"/>
          <a:chOff x="0" y="0"/>
          <a:chExt cx="0" cy="0"/>
        </a:xfrm>
      </p:grpSpPr>
      <p:sp>
        <p:nvSpPr>
          <p:cNvPr id="15" name="Text Placeholder 36">
            <a:extLst>
              <a:ext uri="{FF2B5EF4-FFF2-40B4-BE49-F238E27FC236}">
                <a16:creationId xmlns:a16="http://schemas.microsoft.com/office/drawing/2014/main" id="{BEB70A2B-E770-453C-87CB-27AEC7782C7F}"/>
              </a:ext>
            </a:extLst>
          </p:cNvPr>
          <p:cNvSpPr>
            <a:spLocks noGrp="1"/>
          </p:cNvSpPr>
          <p:nvPr>
            <p:ph type="body" sz="quarter" idx="33" hasCustomPrompt="1"/>
          </p:nvPr>
        </p:nvSpPr>
        <p:spPr>
          <a:xfrm>
            <a:off x="8223819"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dirty="0"/>
              <a:t> </a:t>
            </a:r>
          </a:p>
        </p:txBody>
      </p:sp>
      <p:sp>
        <p:nvSpPr>
          <p:cNvPr id="14" name="Text Placeholder 36">
            <a:extLst>
              <a:ext uri="{FF2B5EF4-FFF2-40B4-BE49-F238E27FC236}">
                <a16:creationId xmlns:a16="http://schemas.microsoft.com/office/drawing/2014/main" id="{D4AAC140-90B2-4DB0-9768-B81A8825E7C6}"/>
              </a:ext>
            </a:extLst>
          </p:cNvPr>
          <p:cNvSpPr>
            <a:spLocks noGrp="1"/>
          </p:cNvSpPr>
          <p:nvPr>
            <p:ph type="body" sz="quarter" idx="32" hasCustomPrompt="1"/>
          </p:nvPr>
        </p:nvSpPr>
        <p:spPr>
          <a:xfrm>
            <a:off x="4528628"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0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623914"/>
            <a:ext cx="3345513" cy="4235711"/>
          </a:xfrm>
          <a:ln>
            <a:solidFill>
              <a:schemeClr val="tx2"/>
            </a:solidFill>
          </a:ln>
        </p:spPr>
        <p:style>
          <a:lnRef idx="2">
            <a:schemeClr val="accent1"/>
          </a:lnRef>
          <a:fillRef idx="1">
            <a:schemeClr val="lt1"/>
          </a:fillRef>
          <a:effectRef idx="0">
            <a:schemeClr val="accent1"/>
          </a:effectRef>
          <a:fontRef idx="minor">
            <a:schemeClr val="dk1"/>
          </a:fontRef>
        </p:style>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47" name="Text Placeholder 46"/>
          <p:cNvSpPr>
            <a:spLocks noGrp="1"/>
          </p:cNvSpPr>
          <p:nvPr>
            <p:ph type="body" sz="quarter" idx="15" hasCustomPrompt="1"/>
          </p:nvPr>
        </p:nvSpPr>
        <p:spPr>
          <a:xfrm>
            <a:off x="4721333" y="1815548"/>
            <a:ext cx="2960105" cy="453827"/>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48" name="Text Placeholder 46"/>
          <p:cNvSpPr>
            <a:spLocks noGrp="1"/>
          </p:cNvSpPr>
          <p:nvPr>
            <p:ph type="body" sz="quarter" idx="16" hasCustomPrompt="1"/>
          </p:nvPr>
        </p:nvSpPr>
        <p:spPr>
          <a:xfrm>
            <a:off x="8434876" y="1815548"/>
            <a:ext cx="2971756" cy="453827"/>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815548"/>
            <a:ext cx="2961403" cy="453827"/>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5" name="Text Placeholder 4">
            <a:extLst>
              <a:ext uri="{FF2B5EF4-FFF2-40B4-BE49-F238E27FC236}">
                <a16:creationId xmlns:a16="http://schemas.microsoft.com/office/drawing/2014/main" id="{FDC31F37-22BC-42FF-B83D-8940FBE587D0}"/>
              </a:ext>
            </a:extLst>
          </p:cNvPr>
          <p:cNvSpPr>
            <a:spLocks noGrp="1"/>
          </p:cNvSpPr>
          <p:nvPr>
            <p:ph type="body" sz="quarter" idx="29"/>
          </p:nvPr>
        </p:nvSpPr>
        <p:spPr>
          <a:xfrm>
            <a:off x="1033463" y="2462197"/>
            <a:ext cx="2962275" cy="2989424"/>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Text Placeholder 4">
            <a:extLst>
              <a:ext uri="{FF2B5EF4-FFF2-40B4-BE49-F238E27FC236}">
                <a16:creationId xmlns:a16="http://schemas.microsoft.com/office/drawing/2014/main" id="{32861BB9-9D7C-4D75-84D6-E40305AC5B8E}"/>
              </a:ext>
            </a:extLst>
          </p:cNvPr>
          <p:cNvSpPr>
            <a:spLocks noGrp="1"/>
          </p:cNvSpPr>
          <p:nvPr>
            <p:ph type="body" sz="quarter" idx="30"/>
          </p:nvPr>
        </p:nvSpPr>
        <p:spPr>
          <a:xfrm>
            <a:off x="4732336" y="2460687"/>
            <a:ext cx="2962275" cy="3056342"/>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9CF6C1B5-CF89-4E3C-885F-696504799B48}"/>
              </a:ext>
            </a:extLst>
          </p:cNvPr>
          <p:cNvSpPr>
            <a:spLocks noGrp="1"/>
          </p:cNvSpPr>
          <p:nvPr>
            <p:ph type="body" sz="quarter" idx="31"/>
          </p:nvPr>
        </p:nvSpPr>
        <p:spPr>
          <a:xfrm>
            <a:off x="8434876" y="2461009"/>
            <a:ext cx="2962275" cy="3042016"/>
          </a:xfrm>
        </p:spPr>
        <p:txBody>
          <a:bodyPr>
            <a:normAutofit/>
          </a:bodyPr>
          <a:lstStyle>
            <a:lvl1pPr>
              <a:defRPr sz="1600"/>
            </a:lvl1pPr>
            <a:lvl2pPr>
              <a:defRPr sz="1400"/>
            </a:lvl2pPr>
            <a:lvl3pPr>
              <a:defRPr sz="12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3" name="Title 1">
            <a:extLst>
              <a:ext uri="{FF2B5EF4-FFF2-40B4-BE49-F238E27FC236}">
                <a16:creationId xmlns:a16="http://schemas.microsoft.com/office/drawing/2014/main" id="{9402FA20-1BB6-44D2-91E5-1C1D4BD3C3C6}"/>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13" name="Rectangle 12">
            <a:extLst>
              <a:ext uri="{FF2B5EF4-FFF2-40B4-BE49-F238E27FC236}">
                <a16:creationId xmlns:a16="http://schemas.microsoft.com/office/drawing/2014/main" id="{A2C0D5BC-1D94-4A11-AEC5-748544C41F8D}"/>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09449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199" y="405446"/>
            <a:ext cx="10293015"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838404" y="2012147"/>
            <a:ext cx="5039882" cy="3657599"/>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7" name="Rectangle 6">
            <a:extLst>
              <a:ext uri="{FF2B5EF4-FFF2-40B4-BE49-F238E27FC236}">
                <a16:creationId xmlns:a16="http://schemas.microsoft.com/office/drawing/2014/main" id="{365D75C5-070B-43C6-A2EC-520A1054A20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3">
            <a:extLst>
              <a:ext uri="{FF2B5EF4-FFF2-40B4-BE49-F238E27FC236}">
                <a16:creationId xmlns:a16="http://schemas.microsoft.com/office/drawing/2014/main" id="{E8F7C335-D964-4B8E-8A14-95F40E7C21DA}"/>
              </a:ext>
            </a:extLst>
          </p:cNvPr>
          <p:cNvSpPr>
            <a:spLocks noGrp="1"/>
          </p:cNvSpPr>
          <p:nvPr>
            <p:ph type="body" sz="quarter" idx="12" hasCustomPrompt="1"/>
          </p:nvPr>
        </p:nvSpPr>
        <p:spPr>
          <a:xfrm>
            <a:off x="838201" y="1399721"/>
            <a:ext cx="5039882" cy="485775"/>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8" name="Text Placeholder 5">
            <a:extLst>
              <a:ext uri="{FF2B5EF4-FFF2-40B4-BE49-F238E27FC236}">
                <a16:creationId xmlns:a16="http://schemas.microsoft.com/office/drawing/2014/main" id="{3940330E-EAF3-4146-ABB5-ADFFAB4A779B}"/>
              </a:ext>
            </a:extLst>
          </p:cNvPr>
          <p:cNvSpPr>
            <a:spLocks noGrp="1"/>
          </p:cNvSpPr>
          <p:nvPr>
            <p:ph type="body" sz="quarter" idx="13"/>
          </p:nvPr>
        </p:nvSpPr>
        <p:spPr>
          <a:xfrm>
            <a:off x="6240828" y="2021478"/>
            <a:ext cx="5039882" cy="3657599"/>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9" name="Text Placeholder 3">
            <a:extLst>
              <a:ext uri="{FF2B5EF4-FFF2-40B4-BE49-F238E27FC236}">
                <a16:creationId xmlns:a16="http://schemas.microsoft.com/office/drawing/2014/main" id="{BBD28F15-B203-4F94-B8D7-F04712032242}"/>
              </a:ext>
            </a:extLst>
          </p:cNvPr>
          <p:cNvSpPr>
            <a:spLocks noGrp="1"/>
          </p:cNvSpPr>
          <p:nvPr>
            <p:ph type="body" sz="quarter" idx="14" hasCustomPrompt="1"/>
          </p:nvPr>
        </p:nvSpPr>
        <p:spPr>
          <a:xfrm>
            <a:off x="6240828" y="1399721"/>
            <a:ext cx="5039882" cy="485775"/>
          </a:xfrm>
        </p:spPr>
        <p:txBody>
          <a:bodyPr anchor="ctr">
            <a:normAutofit/>
          </a:bodyPr>
          <a:lstStyle>
            <a:lvl1pPr marL="0" indent="0">
              <a:buNone/>
              <a:defRPr sz="2000" b="1">
                <a:solidFill>
                  <a:schemeClr val="bg2"/>
                </a:solidFill>
              </a:defRPr>
            </a:lvl1pPr>
          </a:lstStyle>
          <a:p>
            <a:pPr lvl="0"/>
            <a:r>
              <a:rPr lang="en-US" dirty="0"/>
              <a:t>Sub-Heading Here</a:t>
            </a:r>
          </a:p>
        </p:txBody>
      </p:sp>
      <p:cxnSp>
        <p:nvCxnSpPr>
          <p:cNvPr id="4" name="Straight Connector 3">
            <a:extLst>
              <a:ext uri="{FF2B5EF4-FFF2-40B4-BE49-F238E27FC236}">
                <a16:creationId xmlns:a16="http://schemas.microsoft.com/office/drawing/2014/main" id="{12C36AEA-9A9B-5E2A-5D60-A03A8418739E}"/>
              </a:ext>
            </a:extLst>
          </p:cNvPr>
          <p:cNvCxnSpPr/>
          <p:nvPr userDrawn="1"/>
        </p:nvCxnSpPr>
        <p:spPr>
          <a:xfrm>
            <a:off x="6047653" y="1399721"/>
            <a:ext cx="0" cy="4593575"/>
          </a:xfrm>
          <a:prstGeom prst="line">
            <a:avLst/>
          </a:prstGeom>
          <a:ln w="19050"/>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305033319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6216413" y="3907922"/>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AEA52B7F-ED93-394B-8192-7FE0914A70DE}"/>
              </a:ext>
            </a:extLst>
          </p:cNvPr>
          <p:cNvSpPr>
            <a:spLocks noGrp="1"/>
          </p:cNvSpPr>
          <p:nvPr>
            <p:ph type="body" sz="quarter" idx="24" hasCustomPrompt="1"/>
          </p:nvPr>
        </p:nvSpPr>
        <p:spPr>
          <a:xfrm>
            <a:off x="833437" y="3897983"/>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8" name="Text Placeholder 36"/>
          <p:cNvSpPr>
            <a:spLocks noGrp="1"/>
          </p:cNvSpPr>
          <p:nvPr>
            <p:ph type="body" sz="quarter" idx="11" hasCustomPrompt="1"/>
          </p:nvPr>
        </p:nvSpPr>
        <p:spPr>
          <a:xfrm>
            <a:off x="833437" y="1365498"/>
            <a:ext cx="5142292" cy="2281960"/>
          </a:xfrm>
          <a:solidFill>
            <a:schemeClr val="tx1">
              <a:lumMod val="95000"/>
            </a:scheme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6216413" y="1365498"/>
            <a:ext cx="5142292" cy="2281960"/>
          </a:xfrm>
          <a:solidFill>
            <a:schemeClr val="tx1">
              <a:lumMod val="95000"/>
              <a:alpha val="50000"/>
            </a:scheme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7" name="Text Placeholder 46"/>
          <p:cNvSpPr>
            <a:spLocks noGrp="1"/>
          </p:cNvSpPr>
          <p:nvPr>
            <p:ph type="body" sz="quarter" idx="15" hasCustomPrompt="1"/>
          </p:nvPr>
        </p:nvSpPr>
        <p:spPr>
          <a:xfrm>
            <a:off x="6397029" y="1509607"/>
            <a:ext cx="4760844" cy="423215"/>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49" name="Text Placeholder 46"/>
          <p:cNvSpPr>
            <a:spLocks noGrp="1"/>
          </p:cNvSpPr>
          <p:nvPr>
            <p:ph type="body" sz="quarter" idx="17" hasCustomPrompt="1"/>
          </p:nvPr>
        </p:nvSpPr>
        <p:spPr>
          <a:xfrm>
            <a:off x="1034128" y="1509607"/>
            <a:ext cx="4731026" cy="423215"/>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15" name="Text Placeholder 2">
            <a:extLst>
              <a:ext uri="{FF2B5EF4-FFF2-40B4-BE49-F238E27FC236}">
                <a16:creationId xmlns:a16="http://schemas.microsoft.com/office/drawing/2014/main" id="{8C96B441-B518-C944-AEAD-6FFD8ED98E3C}"/>
              </a:ext>
            </a:extLst>
          </p:cNvPr>
          <p:cNvSpPr>
            <a:spLocks noGrp="1"/>
          </p:cNvSpPr>
          <p:nvPr>
            <p:ph type="body" sz="quarter" idx="26"/>
          </p:nvPr>
        </p:nvSpPr>
        <p:spPr>
          <a:xfrm>
            <a:off x="1034128" y="1962468"/>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7" name="Text Placeholder 2">
            <a:extLst>
              <a:ext uri="{FF2B5EF4-FFF2-40B4-BE49-F238E27FC236}">
                <a16:creationId xmlns:a16="http://schemas.microsoft.com/office/drawing/2014/main" id="{0C9197E8-EEE0-644D-8341-BC9FACF0ABDC}"/>
              </a:ext>
            </a:extLst>
          </p:cNvPr>
          <p:cNvSpPr>
            <a:spLocks noGrp="1"/>
          </p:cNvSpPr>
          <p:nvPr>
            <p:ph type="body" sz="quarter" idx="28"/>
          </p:nvPr>
        </p:nvSpPr>
        <p:spPr>
          <a:xfrm>
            <a:off x="6411936" y="1962468"/>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19" name="Title 1">
            <a:extLst>
              <a:ext uri="{FF2B5EF4-FFF2-40B4-BE49-F238E27FC236}">
                <a16:creationId xmlns:a16="http://schemas.microsoft.com/office/drawing/2014/main" id="{BC3CD257-08F3-41B0-A2B0-900EDCB9336C}"/>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21" name="Rectangle 20">
            <a:extLst>
              <a:ext uri="{FF2B5EF4-FFF2-40B4-BE49-F238E27FC236}">
                <a16:creationId xmlns:a16="http://schemas.microsoft.com/office/drawing/2014/main" id="{9A4DD68E-5C43-438C-99B5-C84D4AB40B4E}"/>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 Placeholder 46">
            <a:extLst>
              <a:ext uri="{FF2B5EF4-FFF2-40B4-BE49-F238E27FC236}">
                <a16:creationId xmlns:a16="http://schemas.microsoft.com/office/drawing/2014/main" id="{36DDA426-4DC8-404D-BEA4-07348F321C68}"/>
              </a:ext>
            </a:extLst>
          </p:cNvPr>
          <p:cNvSpPr>
            <a:spLocks noGrp="1"/>
          </p:cNvSpPr>
          <p:nvPr>
            <p:ph type="body" sz="quarter" idx="29" hasCustomPrompt="1"/>
          </p:nvPr>
        </p:nvSpPr>
        <p:spPr>
          <a:xfrm>
            <a:off x="6397029" y="4068814"/>
            <a:ext cx="4760844" cy="423215"/>
          </a:xfrm>
        </p:spPr>
        <p:txBody>
          <a:bodyPr anchor="ctr">
            <a:normAutofit/>
          </a:bodyPr>
          <a:lstStyle>
            <a:lvl1pPr marL="0" indent="0">
              <a:buNone/>
              <a:defRPr sz="2000" b="1">
                <a:solidFill>
                  <a:schemeClr val="bg2"/>
                </a:solidFill>
              </a:defRPr>
            </a:lvl1pPr>
          </a:lstStyle>
          <a:p>
            <a:pPr lvl="0"/>
            <a:r>
              <a:rPr lang="vi-VN" dirty="0"/>
              <a:t>Sub-Heading Here</a:t>
            </a:r>
            <a:endParaRPr lang="en-US" dirty="0"/>
          </a:p>
        </p:txBody>
      </p:sp>
      <p:sp>
        <p:nvSpPr>
          <p:cNvPr id="23" name="Text Placeholder 46">
            <a:extLst>
              <a:ext uri="{FF2B5EF4-FFF2-40B4-BE49-F238E27FC236}">
                <a16:creationId xmlns:a16="http://schemas.microsoft.com/office/drawing/2014/main" id="{FF423B08-2B12-49E0-8760-C373E47FAE44}"/>
              </a:ext>
            </a:extLst>
          </p:cNvPr>
          <p:cNvSpPr>
            <a:spLocks noGrp="1"/>
          </p:cNvSpPr>
          <p:nvPr>
            <p:ph type="body" sz="quarter" idx="30" hasCustomPrompt="1"/>
          </p:nvPr>
        </p:nvSpPr>
        <p:spPr>
          <a:xfrm>
            <a:off x="1034128" y="4068814"/>
            <a:ext cx="4731026" cy="423215"/>
          </a:xfrm>
        </p:spPr>
        <p:txBody>
          <a:bodyPr anchor="ctr">
            <a:normAutofit/>
          </a:bodyPr>
          <a:lstStyle>
            <a:lvl1pPr marL="0" indent="0">
              <a:buNone/>
              <a:defRPr sz="2000" b="1">
                <a:solidFill>
                  <a:schemeClr val="bg2"/>
                </a:solidFill>
              </a:defRPr>
            </a:lvl1pPr>
          </a:lstStyle>
          <a:p>
            <a:pPr lvl="0"/>
            <a:r>
              <a:rPr lang="en-US" dirty="0"/>
              <a:t>Sub-Heading Here</a:t>
            </a:r>
          </a:p>
        </p:txBody>
      </p:sp>
      <p:sp>
        <p:nvSpPr>
          <p:cNvPr id="24" name="Text Placeholder 2">
            <a:extLst>
              <a:ext uri="{FF2B5EF4-FFF2-40B4-BE49-F238E27FC236}">
                <a16:creationId xmlns:a16="http://schemas.microsoft.com/office/drawing/2014/main" id="{A9C7BD12-0F3D-4D50-AC91-B35CCB166F1F}"/>
              </a:ext>
            </a:extLst>
          </p:cNvPr>
          <p:cNvSpPr>
            <a:spLocks noGrp="1"/>
          </p:cNvSpPr>
          <p:nvPr>
            <p:ph type="body" sz="quarter" idx="31"/>
          </p:nvPr>
        </p:nvSpPr>
        <p:spPr>
          <a:xfrm>
            <a:off x="1034128" y="4521675"/>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
        <p:nvSpPr>
          <p:cNvPr id="25" name="Text Placeholder 2">
            <a:extLst>
              <a:ext uri="{FF2B5EF4-FFF2-40B4-BE49-F238E27FC236}">
                <a16:creationId xmlns:a16="http://schemas.microsoft.com/office/drawing/2014/main" id="{7E0ADA7C-AE86-4BAB-A9D7-4F6CBC7F836C}"/>
              </a:ext>
            </a:extLst>
          </p:cNvPr>
          <p:cNvSpPr>
            <a:spLocks noGrp="1"/>
          </p:cNvSpPr>
          <p:nvPr>
            <p:ph type="body" sz="quarter" idx="32"/>
          </p:nvPr>
        </p:nvSpPr>
        <p:spPr>
          <a:xfrm>
            <a:off x="6411936" y="4521675"/>
            <a:ext cx="4731026" cy="1466532"/>
          </a:xfrm>
        </p:spPr>
        <p:txBody>
          <a:bodyPr>
            <a:normAutofit/>
          </a:bodyPr>
          <a:lstStyle>
            <a:lvl1pPr>
              <a:buClr>
                <a:schemeClr val="accent1"/>
              </a:buClr>
              <a:defRPr sz="1600">
                <a:solidFill>
                  <a:schemeClr val="bg1"/>
                </a:solidFill>
              </a:defRPr>
            </a:lvl1pPr>
            <a:lvl2pPr>
              <a:buClr>
                <a:schemeClr val="bg1"/>
              </a:buClr>
              <a:defRPr sz="1400">
                <a:solidFill>
                  <a:schemeClr val="bg1"/>
                </a:solidFill>
              </a:defRPr>
            </a:lvl2pPr>
            <a:lvl3pPr>
              <a:buClr>
                <a:schemeClr val="bg1"/>
              </a:buClr>
              <a:defRPr sz="12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62478293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x blocks">
    <p:bg>
      <p:bgPr>
        <a:solidFill>
          <a:schemeClr val="tx1"/>
        </a:solidFill>
        <a:effectLst/>
      </p:bgPr>
    </p:bg>
    <p:spTree>
      <p:nvGrpSpPr>
        <p:cNvPr id="1" name=""/>
        <p:cNvGrpSpPr/>
        <p:nvPr/>
      </p:nvGrpSpPr>
      <p:grpSpPr>
        <a:xfrm>
          <a:off x="0" y="0"/>
          <a:ext cx="0" cy="0"/>
          <a:chOff x="0" y="0"/>
          <a:chExt cx="0" cy="0"/>
        </a:xfrm>
      </p:grpSpPr>
      <p:sp>
        <p:nvSpPr>
          <p:cNvPr id="32" name="Text Placeholder 36">
            <a:extLst>
              <a:ext uri="{FF2B5EF4-FFF2-40B4-BE49-F238E27FC236}">
                <a16:creationId xmlns:a16="http://schemas.microsoft.com/office/drawing/2014/main" id="{24C39F53-3DDC-FC4C-A9B4-7B697E8113FE}"/>
              </a:ext>
            </a:extLst>
          </p:cNvPr>
          <p:cNvSpPr>
            <a:spLocks noGrp="1"/>
          </p:cNvSpPr>
          <p:nvPr>
            <p:ph type="body" sz="quarter" idx="25" hasCustomPrompt="1"/>
          </p:nvPr>
        </p:nvSpPr>
        <p:spPr>
          <a:xfrm>
            <a:off x="8247998" y="1272345"/>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8" name="Text Placeholder 36"/>
          <p:cNvSpPr>
            <a:spLocks noGrp="1"/>
          </p:cNvSpPr>
          <p:nvPr>
            <p:ph type="body" sz="quarter" idx="11" hasCustomPrompt="1"/>
          </p:nvPr>
        </p:nvSpPr>
        <p:spPr>
          <a:xfrm>
            <a:off x="833437" y="1272345"/>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9" name="Text Placeholder 36"/>
          <p:cNvSpPr>
            <a:spLocks noGrp="1"/>
          </p:cNvSpPr>
          <p:nvPr>
            <p:ph type="body" sz="quarter" idx="12" hasCustomPrompt="1"/>
          </p:nvPr>
        </p:nvSpPr>
        <p:spPr>
          <a:xfrm>
            <a:off x="4540717" y="1272346"/>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49" name="Text Placeholder 46"/>
          <p:cNvSpPr>
            <a:spLocks noGrp="1"/>
          </p:cNvSpPr>
          <p:nvPr>
            <p:ph type="body" sz="quarter" idx="17" hasCustomPrompt="1"/>
          </p:nvPr>
        </p:nvSpPr>
        <p:spPr>
          <a:xfrm>
            <a:off x="1034128" y="1376001"/>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21" name="Text Placeholder 2">
            <a:extLst>
              <a:ext uri="{FF2B5EF4-FFF2-40B4-BE49-F238E27FC236}">
                <a16:creationId xmlns:a16="http://schemas.microsoft.com/office/drawing/2014/main" id="{2D657AA7-9D1D-DF42-8A30-F2C7E74A1AD5}"/>
              </a:ext>
            </a:extLst>
          </p:cNvPr>
          <p:cNvSpPr>
            <a:spLocks noGrp="1"/>
          </p:cNvSpPr>
          <p:nvPr>
            <p:ph type="body" sz="quarter" idx="35"/>
          </p:nvPr>
        </p:nvSpPr>
        <p:spPr>
          <a:xfrm>
            <a:off x="1034128"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25" name="Text Placeholder 36">
            <a:extLst>
              <a:ext uri="{FF2B5EF4-FFF2-40B4-BE49-F238E27FC236}">
                <a16:creationId xmlns:a16="http://schemas.microsoft.com/office/drawing/2014/main" id="{B978492D-3924-3044-AB2D-480EE03AC5D4}"/>
              </a:ext>
            </a:extLst>
          </p:cNvPr>
          <p:cNvSpPr>
            <a:spLocks noGrp="1"/>
          </p:cNvSpPr>
          <p:nvPr>
            <p:ph type="body" sz="quarter" idx="39" hasCustomPrompt="1"/>
          </p:nvPr>
        </p:nvSpPr>
        <p:spPr>
          <a:xfrm>
            <a:off x="8247998" y="3959610"/>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26" name="Text Placeholder 36">
            <a:extLst>
              <a:ext uri="{FF2B5EF4-FFF2-40B4-BE49-F238E27FC236}">
                <a16:creationId xmlns:a16="http://schemas.microsoft.com/office/drawing/2014/main" id="{9E133F7F-4A15-F047-BFAB-D68E211FF107}"/>
              </a:ext>
            </a:extLst>
          </p:cNvPr>
          <p:cNvSpPr>
            <a:spLocks noGrp="1"/>
          </p:cNvSpPr>
          <p:nvPr>
            <p:ph type="body" sz="quarter" idx="40" hasCustomPrompt="1"/>
          </p:nvPr>
        </p:nvSpPr>
        <p:spPr>
          <a:xfrm>
            <a:off x="4540717" y="3959611"/>
            <a:ext cx="3345513" cy="2369000"/>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vi-VN" dirty="0"/>
              <a:t> </a:t>
            </a:r>
            <a:endParaRPr lang="en-US" dirty="0"/>
          </a:p>
        </p:txBody>
      </p:sp>
      <p:sp>
        <p:nvSpPr>
          <p:cNvPr id="31" name="Text Placeholder 36">
            <a:extLst>
              <a:ext uri="{FF2B5EF4-FFF2-40B4-BE49-F238E27FC236}">
                <a16:creationId xmlns:a16="http://schemas.microsoft.com/office/drawing/2014/main" id="{DA74CB81-4C04-EB40-BE0D-7E4F2FB3D320}"/>
              </a:ext>
            </a:extLst>
          </p:cNvPr>
          <p:cNvSpPr>
            <a:spLocks noGrp="1"/>
          </p:cNvSpPr>
          <p:nvPr>
            <p:ph type="body" sz="quarter" idx="45" hasCustomPrompt="1"/>
          </p:nvPr>
        </p:nvSpPr>
        <p:spPr>
          <a:xfrm>
            <a:off x="833437" y="3969549"/>
            <a:ext cx="3345513" cy="2369001"/>
          </a:xfrm>
          <a:solidFill>
            <a:srgbClr val="E1D2E4">
              <a:alpha val="40000"/>
            </a:srgbClr>
          </a:solidFill>
        </p:spPr>
        <p:txBody>
          <a:bodyPr anchor="ctr">
            <a:normAutofit/>
          </a:bodyPr>
          <a:lstStyle>
            <a:lvl1pPr marL="0" indent="0">
              <a:spcBef>
                <a:spcPts val="0"/>
              </a:spcBef>
              <a:buNone/>
              <a:defRPr sz="2200">
                <a:solidFill>
                  <a:schemeClr val="accent4"/>
                </a:solidFill>
              </a:defRPr>
            </a:lvl1pPr>
          </a:lstStyle>
          <a:p>
            <a:pPr lvl="0"/>
            <a:r>
              <a:rPr lang="en-US" dirty="0"/>
              <a:t> </a:t>
            </a:r>
          </a:p>
        </p:txBody>
      </p:sp>
      <p:sp>
        <p:nvSpPr>
          <p:cNvPr id="35" name="Title 1">
            <a:extLst>
              <a:ext uri="{FF2B5EF4-FFF2-40B4-BE49-F238E27FC236}">
                <a16:creationId xmlns:a16="http://schemas.microsoft.com/office/drawing/2014/main" id="{6BD285D1-7686-41BC-9222-77E4B43A3AAD}"/>
              </a:ext>
            </a:extLst>
          </p:cNvPr>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37" name="Text Placeholder 46">
            <a:extLst>
              <a:ext uri="{FF2B5EF4-FFF2-40B4-BE49-F238E27FC236}">
                <a16:creationId xmlns:a16="http://schemas.microsoft.com/office/drawing/2014/main" id="{B17385F3-4D65-4CDA-A364-6287583F36E6}"/>
              </a:ext>
            </a:extLst>
          </p:cNvPr>
          <p:cNvSpPr>
            <a:spLocks noGrp="1"/>
          </p:cNvSpPr>
          <p:nvPr>
            <p:ph type="body" sz="quarter" idx="46" hasCustomPrompt="1"/>
          </p:nvPr>
        </p:nvSpPr>
        <p:spPr>
          <a:xfrm>
            <a:off x="4728135" y="1376001"/>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0" name="Text Placeholder 2">
            <a:extLst>
              <a:ext uri="{FF2B5EF4-FFF2-40B4-BE49-F238E27FC236}">
                <a16:creationId xmlns:a16="http://schemas.microsoft.com/office/drawing/2014/main" id="{F9989727-EE6B-46A9-A53F-D644D5488911}"/>
              </a:ext>
            </a:extLst>
          </p:cNvPr>
          <p:cNvSpPr>
            <a:spLocks noGrp="1"/>
          </p:cNvSpPr>
          <p:nvPr>
            <p:ph type="body" sz="quarter" idx="47"/>
          </p:nvPr>
        </p:nvSpPr>
        <p:spPr>
          <a:xfrm>
            <a:off x="4728135"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1" name="Text Placeholder 46">
            <a:extLst>
              <a:ext uri="{FF2B5EF4-FFF2-40B4-BE49-F238E27FC236}">
                <a16:creationId xmlns:a16="http://schemas.microsoft.com/office/drawing/2014/main" id="{AFB47463-9066-47BD-BDBE-772BCB8BB5B2}"/>
              </a:ext>
            </a:extLst>
          </p:cNvPr>
          <p:cNvSpPr>
            <a:spLocks noGrp="1"/>
          </p:cNvSpPr>
          <p:nvPr>
            <p:ph type="body" sz="quarter" idx="48" hasCustomPrompt="1"/>
          </p:nvPr>
        </p:nvSpPr>
        <p:spPr>
          <a:xfrm>
            <a:off x="8469954" y="1376001"/>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2" name="Text Placeholder 2">
            <a:extLst>
              <a:ext uri="{FF2B5EF4-FFF2-40B4-BE49-F238E27FC236}">
                <a16:creationId xmlns:a16="http://schemas.microsoft.com/office/drawing/2014/main" id="{030A84D6-527E-41B8-96C4-2DB753FB164B}"/>
              </a:ext>
            </a:extLst>
          </p:cNvPr>
          <p:cNvSpPr>
            <a:spLocks noGrp="1"/>
          </p:cNvSpPr>
          <p:nvPr>
            <p:ph type="body" sz="quarter" idx="49"/>
          </p:nvPr>
        </p:nvSpPr>
        <p:spPr>
          <a:xfrm>
            <a:off x="8469954" y="2071074"/>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3" name="Rectangle 42">
            <a:extLst>
              <a:ext uri="{FF2B5EF4-FFF2-40B4-BE49-F238E27FC236}">
                <a16:creationId xmlns:a16="http://schemas.microsoft.com/office/drawing/2014/main" id="{C8F67565-0EFD-454B-BE49-B0842BC414EE}"/>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 Placeholder 46">
            <a:extLst>
              <a:ext uri="{FF2B5EF4-FFF2-40B4-BE49-F238E27FC236}">
                <a16:creationId xmlns:a16="http://schemas.microsoft.com/office/drawing/2014/main" id="{CFED18CC-72B9-4A99-8790-79D20AF8842F}"/>
              </a:ext>
            </a:extLst>
          </p:cNvPr>
          <p:cNvSpPr>
            <a:spLocks noGrp="1"/>
          </p:cNvSpPr>
          <p:nvPr>
            <p:ph type="body" sz="quarter" idx="50" hasCustomPrompt="1"/>
          </p:nvPr>
        </p:nvSpPr>
        <p:spPr>
          <a:xfrm>
            <a:off x="1034128" y="4091985"/>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5" name="Text Placeholder 2">
            <a:extLst>
              <a:ext uri="{FF2B5EF4-FFF2-40B4-BE49-F238E27FC236}">
                <a16:creationId xmlns:a16="http://schemas.microsoft.com/office/drawing/2014/main" id="{D09078A4-451C-4B5C-BB9A-CAB10ED9409C}"/>
              </a:ext>
            </a:extLst>
          </p:cNvPr>
          <p:cNvSpPr>
            <a:spLocks noGrp="1"/>
          </p:cNvSpPr>
          <p:nvPr>
            <p:ph type="body" sz="quarter" idx="51"/>
          </p:nvPr>
        </p:nvSpPr>
        <p:spPr>
          <a:xfrm>
            <a:off x="1034128"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46" name="Text Placeholder 46">
            <a:extLst>
              <a:ext uri="{FF2B5EF4-FFF2-40B4-BE49-F238E27FC236}">
                <a16:creationId xmlns:a16="http://schemas.microsoft.com/office/drawing/2014/main" id="{A004FD1B-2DBE-437D-BC16-4E08C4D0978C}"/>
              </a:ext>
            </a:extLst>
          </p:cNvPr>
          <p:cNvSpPr>
            <a:spLocks noGrp="1"/>
          </p:cNvSpPr>
          <p:nvPr>
            <p:ph type="body" sz="quarter" idx="52" hasCustomPrompt="1"/>
          </p:nvPr>
        </p:nvSpPr>
        <p:spPr>
          <a:xfrm>
            <a:off x="4728135" y="4091985"/>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48" name="Text Placeholder 2">
            <a:extLst>
              <a:ext uri="{FF2B5EF4-FFF2-40B4-BE49-F238E27FC236}">
                <a16:creationId xmlns:a16="http://schemas.microsoft.com/office/drawing/2014/main" id="{2D2E8949-0519-4BA9-BF17-03E5DBC8B197}"/>
              </a:ext>
            </a:extLst>
          </p:cNvPr>
          <p:cNvSpPr>
            <a:spLocks noGrp="1"/>
          </p:cNvSpPr>
          <p:nvPr>
            <p:ph type="body" sz="quarter" idx="53"/>
          </p:nvPr>
        </p:nvSpPr>
        <p:spPr>
          <a:xfrm>
            <a:off x="4728135"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
        <p:nvSpPr>
          <p:cNvPr id="50" name="Text Placeholder 46">
            <a:extLst>
              <a:ext uri="{FF2B5EF4-FFF2-40B4-BE49-F238E27FC236}">
                <a16:creationId xmlns:a16="http://schemas.microsoft.com/office/drawing/2014/main" id="{49B4BCB8-3B7E-4660-A5E8-D3EE9BE5E26C}"/>
              </a:ext>
            </a:extLst>
          </p:cNvPr>
          <p:cNvSpPr>
            <a:spLocks noGrp="1"/>
          </p:cNvSpPr>
          <p:nvPr>
            <p:ph type="body" sz="quarter" idx="54" hasCustomPrompt="1"/>
          </p:nvPr>
        </p:nvSpPr>
        <p:spPr>
          <a:xfrm>
            <a:off x="8469954" y="4091985"/>
            <a:ext cx="2961403" cy="601357"/>
          </a:xfrm>
        </p:spPr>
        <p:txBody>
          <a:bodyPr anchor="ctr">
            <a:normAutofit/>
          </a:bodyPr>
          <a:lstStyle>
            <a:lvl1pPr marL="0" indent="0">
              <a:buNone/>
              <a:defRPr sz="1800" b="1">
                <a:solidFill>
                  <a:schemeClr val="bg1"/>
                </a:solidFill>
              </a:defRPr>
            </a:lvl1pPr>
          </a:lstStyle>
          <a:p>
            <a:pPr lvl="0"/>
            <a:r>
              <a:rPr lang="en-US" dirty="0"/>
              <a:t>Sub-Heading Here</a:t>
            </a:r>
          </a:p>
        </p:txBody>
      </p:sp>
      <p:sp>
        <p:nvSpPr>
          <p:cNvPr id="51" name="Text Placeholder 2">
            <a:extLst>
              <a:ext uri="{FF2B5EF4-FFF2-40B4-BE49-F238E27FC236}">
                <a16:creationId xmlns:a16="http://schemas.microsoft.com/office/drawing/2014/main" id="{77711C39-E38B-4972-81E0-54173059086C}"/>
              </a:ext>
            </a:extLst>
          </p:cNvPr>
          <p:cNvSpPr>
            <a:spLocks noGrp="1"/>
          </p:cNvSpPr>
          <p:nvPr>
            <p:ph type="body" sz="quarter" idx="55"/>
          </p:nvPr>
        </p:nvSpPr>
        <p:spPr>
          <a:xfrm>
            <a:off x="8469954" y="4787058"/>
            <a:ext cx="2970677" cy="1237610"/>
          </a:xfrm>
        </p:spPr>
        <p:txBody>
          <a:bodyPr>
            <a:normAutofit/>
          </a:bodyPr>
          <a:lstStyle>
            <a:lvl1pPr>
              <a:buClr>
                <a:schemeClr val="accent1"/>
              </a:buClr>
              <a:defRPr sz="1400">
                <a:solidFill>
                  <a:schemeClr val="bg1"/>
                </a:solidFill>
              </a:defRPr>
            </a:lvl1pPr>
            <a:lvl2pPr>
              <a:buClr>
                <a:schemeClr val="bg1"/>
              </a:buClr>
              <a:defRPr sz="1200">
                <a:solidFill>
                  <a:schemeClr val="bg1"/>
                </a:solidFill>
              </a:defRPr>
            </a:lvl2pPr>
            <a:lvl3pPr>
              <a:buClr>
                <a:schemeClr val="bg1"/>
              </a:buClr>
              <a:defRPr sz="1100">
                <a:solidFill>
                  <a:schemeClr val="bg1"/>
                </a:solidFill>
              </a:defRPr>
            </a:lvl3pPr>
            <a:lvl4pPr>
              <a:buClr>
                <a:schemeClr val="bg1"/>
              </a:buClr>
              <a:defRPr sz="1200">
                <a:solidFill>
                  <a:schemeClr val="bg1"/>
                </a:solidFill>
              </a:defRPr>
            </a:lvl4pPr>
            <a:lvl5pPr>
              <a:buClr>
                <a:schemeClr val="bg1"/>
              </a:buClr>
              <a:defRPr sz="1200">
                <a:solidFill>
                  <a:schemeClr val="bg1"/>
                </a:soli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391543833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sktop screen">
    <p:bg>
      <p:bgPr>
        <a:solidFill>
          <a:schemeClr val="tx1"/>
        </a:solidFill>
        <a:effectLst/>
      </p:bgPr>
    </p:bg>
    <p:spTree>
      <p:nvGrpSpPr>
        <p:cNvPr id="1" name=""/>
        <p:cNvGrpSpPr/>
        <p:nvPr/>
      </p:nvGrpSpPr>
      <p:grpSpPr>
        <a:xfrm>
          <a:off x="0" y="0"/>
          <a:ext cx="0" cy="0"/>
          <a:chOff x="0" y="0"/>
          <a:chExt cx="0" cy="0"/>
        </a:xfrm>
      </p:grpSpPr>
      <p:cxnSp>
        <p:nvCxnSpPr>
          <p:cNvPr id="15" name="Connector: Elbow 6">
            <a:extLst>
              <a:ext uri="{FF2B5EF4-FFF2-40B4-BE49-F238E27FC236}">
                <a16:creationId xmlns:a16="http://schemas.microsoft.com/office/drawing/2014/main" id="{75B7619A-FCCE-FE42-0622-3A7A896DF643}"/>
              </a:ext>
            </a:extLst>
          </p:cNvPr>
          <p:cNvCxnSpPr>
            <a:cxnSpLocks/>
          </p:cNvCxnSpPr>
          <p:nvPr userDrawn="1"/>
        </p:nvCxnSpPr>
        <p:spPr>
          <a:xfrm rot="5400000" flipH="1" flipV="1">
            <a:off x="-419895" y="1360444"/>
            <a:ext cx="9167461" cy="4732906"/>
          </a:xfrm>
          <a:prstGeom prst="bentConnector3">
            <a:avLst>
              <a:gd name="adj1" fmla="val 83585"/>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7" name="Picture 6" descr="Shape&#10;&#10;Description automatically generated">
            <a:extLst>
              <a:ext uri="{FF2B5EF4-FFF2-40B4-BE49-F238E27FC236}">
                <a16:creationId xmlns:a16="http://schemas.microsoft.com/office/drawing/2014/main" id="{98FD59E2-FDA0-059F-FD98-A16A99C1E412}"/>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345782" y="1331089"/>
            <a:ext cx="6433661" cy="4994086"/>
          </a:xfrm>
          <a:prstGeom prst="rect">
            <a:avLst/>
          </a:prstGeom>
        </p:spPr>
      </p:pic>
      <p:sp>
        <p:nvSpPr>
          <p:cNvPr id="2" name="Title 1"/>
          <p:cNvSpPr>
            <a:spLocks noGrp="1"/>
          </p:cNvSpPr>
          <p:nvPr>
            <p:ph type="title" hasCustomPrompt="1"/>
          </p:nvPr>
        </p:nvSpPr>
        <p:spPr>
          <a:xfrm>
            <a:off x="7028598" y="1143786"/>
            <a:ext cx="4553802" cy="1122369"/>
          </a:xfrm>
        </p:spPr>
        <p:txBody>
          <a:bodyPr anchor="b">
            <a:noAutofit/>
          </a:bodyPr>
          <a:lstStyle>
            <a:lvl1pPr algn="l">
              <a:defRPr sz="3200">
                <a:solidFill>
                  <a:schemeClr val="accent1"/>
                </a:solidFill>
              </a:defRPr>
            </a:lvl1pPr>
          </a:lstStyle>
          <a:p>
            <a:r>
              <a:rPr lang="vi-VN" dirty="0"/>
              <a:t>Main heading</a:t>
            </a:r>
            <a:endParaRPr lang="en-US" dirty="0"/>
          </a:p>
        </p:txBody>
      </p:sp>
      <p:sp>
        <p:nvSpPr>
          <p:cNvPr id="6" name="Text Placeholder 5">
            <a:extLst>
              <a:ext uri="{FF2B5EF4-FFF2-40B4-BE49-F238E27FC236}">
                <a16:creationId xmlns:a16="http://schemas.microsoft.com/office/drawing/2014/main" id="{54F74AEE-2FC4-3D4B-98F4-C618FA345DED}"/>
              </a:ext>
            </a:extLst>
          </p:cNvPr>
          <p:cNvSpPr>
            <a:spLocks noGrp="1"/>
          </p:cNvSpPr>
          <p:nvPr>
            <p:ph type="body" sz="quarter" idx="11"/>
          </p:nvPr>
        </p:nvSpPr>
        <p:spPr>
          <a:xfrm>
            <a:off x="7028598" y="2454935"/>
            <a:ext cx="4553802" cy="3373173"/>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847222" y="1632287"/>
            <a:ext cx="5314572" cy="3002082"/>
          </a:xfrm>
          <a:solidFill>
            <a:schemeClr val="bg1">
              <a:lumMod val="10000"/>
              <a:lumOff val="90000"/>
            </a:schemeClr>
          </a:solidFill>
        </p:spPr>
        <p:txBody>
          <a:bodyPr/>
          <a:lstStyle/>
          <a:p>
            <a:r>
              <a:rPr lang="en-US"/>
              <a:t>Click icon to add picture</a:t>
            </a:r>
            <a:endParaRPr lang="en-US" dirty="0"/>
          </a:p>
        </p:txBody>
      </p:sp>
      <p:sp>
        <p:nvSpPr>
          <p:cNvPr id="18" name="Rectangle 17">
            <a:extLst>
              <a:ext uri="{FF2B5EF4-FFF2-40B4-BE49-F238E27FC236}">
                <a16:creationId xmlns:a16="http://schemas.microsoft.com/office/drawing/2014/main" id="{9DF782A0-C239-4308-B681-8EC1238F3C72}"/>
              </a:ext>
            </a:extLst>
          </p:cNvPr>
          <p:cNvSpPr/>
          <p:nvPr userDrawn="1"/>
        </p:nvSpPr>
        <p:spPr>
          <a:xfrm>
            <a:off x="618443" y="324318"/>
            <a:ext cx="239066" cy="229474"/>
          </a:xfrm>
          <a:prstGeom prst="rect">
            <a:avLst/>
          </a:prstGeom>
          <a:solidFill>
            <a:srgbClr val="9E71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1D03491-3357-41E9-8EB3-599F77DA0C28}"/>
              </a:ext>
            </a:extLst>
          </p:cNvPr>
          <p:cNvSpPr/>
          <p:nvPr userDrawn="1"/>
        </p:nvSpPr>
        <p:spPr>
          <a:xfrm>
            <a:off x="5717935" y="5845673"/>
            <a:ext cx="352591" cy="352591"/>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4ACBA49-31D5-4E9F-B935-871099BD9C26}"/>
              </a:ext>
            </a:extLst>
          </p:cNvPr>
          <p:cNvSpPr/>
          <p:nvPr userDrawn="1"/>
        </p:nvSpPr>
        <p:spPr>
          <a:xfrm>
            <a:off x="5498862" y="6021425"/>
            <a:ext cx="425311" cy="425311"/>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ACB7635-5DB8-46B9-8978-A02FE9042FD2}"/>
              </a:ext>
            </a:extLst>
          </p:cNvPr>
          <p:cNvSpPr/>
          <p:nvPr userDrawn="1"/>
        </p:nvSpPr>
        <p:spPr>
          <a:xfrm>
            <a:off x="735940" y="192755"/>
            <a:ext cx="239066" cy="229474"/>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41798476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obile screen">
    <p:bg>
      <p:bgPr>
        <a:solidFill>
          <a:schemeClr val="tx1"/>
        </a:solidFill>
        <a:effectLst/>
      </p:bgPr>
    </p:bg>
    <p:spTree>
      <p:nvGrpSpPr>
        <p:cNvPr id="1" name=""/>
        <p:cNvGrpSpPr/>
        <p:nvPr/>
      </p:nvGrpSpPr>
      <p:grpSpPr>
        <a:xfrm>
          <a:off x="0" y="0"/>
          <a:ext cx="0" cy="0"/>
          <a:chOff x="0" y="0"/>
          <a:chExt cx="0" cy="0"/>
        </a:xfrm>
      </p:grpSpPr>
      <p:cxnSp>
        <p:nvCxnSpPr>
          <p:cNvPr id="7" name="Connector: Elbow 6">
            <a:extLst>
              <a:ext uri="{FF2B5EF4-FFF2-40B4-BE49-F238E27FC236}">
                <a16:creationId xmlns:a16="http://schemas.microsoft.com/office/drawing/2014/main" id="{24F7FB3C-D020-4682-A2D7-0F9380E4E652}"/>
              </a:ext>
            </a:extLst>
          </p:cNvPr>
          <p:cNvCxnSpPr>
            <a:cxnSpLocks/>
          </p:cNvCxnSpPr>
          <p:nvPr userDrawn="1"/>
        </p:nvCxnSpPr>
        <p:spPr>
          <a:xfrm rot="5400000" flipH="1" flipV="1">
            <a:off x="-54711" y="510643"/>
            <a:ext cx="6858000" cy="5836712"/>
          </a:xfrm>
          <a:prstGeom prst="bentConnector3">
            <a:avLst>
              <a:gd name="adj1" fmla="val 19892"/>
            </a:avLst>
          </a:prstGeom>
          <a:ln w="57150">
            <a:gradFill>
              <a:gsLst>
                <a:gs pos="0">
                  <a:schemeClr val="accent2"/>
                </a:gs>
                <a:gs pos="100000">
                  <a:schemeClr val="accent1"/>
                </a:gs>
              </a:gsLst>
              <a:lin ang="5400000" scaled="1"/>
            </a:gra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C27C480-F11C-42A4-9146-6AFC54F390B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420574" y="-1"/>
            <a:ext cx="4526860" cy="6858001"/>
          </a:xfrm>
          <a:prstGeom prst="rect">
            <a:avLst/>
          </a:prstGeom>
          <a:effectLst/>
        </p:spPr>
      </p:pic>
      <p:sp>
        <p:nvSpPr>
          <p:cNvPr id="10" name="Picture Placeholder 9">
            <a:extLst>
              <a:ext uri="{FF2B5EF4-FFF2-40B4-BE49-F238E27FC236}">
                <a16:creationId xmlns:a16="http://schemas.microsoft.com/office/drawing/2014/main" id="{4ACF2910-92AA-465D-B92C-5BBD6401B0DC}"/>
              </a:ext>
            </a:extLst>
          </p:cNvPr>
          <p:cNvSpPr>
            <a:spLocks noGrp="1"/>
          </p:cNvSpPr>
          <p:nvPr>
            <p:ph type="pic" sz="quarter" idx="12"/>
          </p:nvPr>
        </p:nvSpPr>
        <p:spPr>
          <a:xfrm>
            <a:off x="1852947" y="1576691"/>
            <a:ext cx="3677581" cy="5281309"/>
          </a:xfrm>
          <a:solidFill>
            <a:schemeClr val="bg1">
              <a:lumMod val="10000"/>
              <a:lumOff val="90000"/>
            </a:schemeClr>
          </a:solidFill>
        </p:spPr>
        <p:txBody>
          <a:bodyPr/>
          <a:lstStyle/>
          <a:p>
            <a:r>
              <a:rPr lang="en-US"/>
              <a:t>Click icon to add picture</a:t>
            </a:r>
          </a:p>
        </p:txBody>
      </p:sp>
      <p:sp>
        <p:nvSpPr>
          <p:cNvPr id="16" name="Rectangle 15">
            <a:extLst>
              <a:ext uri="{FF2B5EF4-FFF2-40B4-BE49-F238E27FC236}">
                <a16:creationId xmlns:a16="http://schemas.microsoft.com/office/drawing/2014/main" id="{2CF949F2-2005-4B10-8FF6-7E8ABEFD4146}"/>
              </a:ext>
            </a:extLst>
          </p:cNvPr>
          <p:cNvSpPr/>
          <p:nvPr userDrawn="1"/>
        </p:nvSpPr>
        <p:spPr>
          <a:xfrm>
            <a:off x="6865745" y="491849"/>
            <a:ext cx="315231" cy="315231"/>
          </a:xfrm>
          <a:prstGeom prst="rect">
            <a:avLst/>
          </a:prstGeom>
          <a:no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34472DDB-8542-4BA1-A526-2AC05F657683}"/>
              </a:ext>
            </a:extLst>
          </p:cNvPr>
          <p:cNvSpPr/>
          <p:nvPr userDrawn="1"/>
        </p:nvSpPr>
        <p:spPr>
          <a:xfrm>
            <a:off x="6705355" y="650550"/>
            <a:ext cx="315231" cy="315231"/>
          </a:xfrm>
          <a:prstGeom prst="rect">
            <a:avLst/>
          </a:prstGeom>
          <a:solidFill>
            <a:srgbClr val="E47E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A62DB11-5252-44DB-8649-630134CEDC84}"/>
              </a:ext>
            </a:extLst>
          </p:cNvPr>
          <p:cNvSpPr/>
          <p:nvPr userDrawn="1"/>
        </p:nvSpPr>
        <p:spPr>
          <a:xfrm>
            <a:off x="692997" y="3091835"/>
            <a:ext cx="382366" cy="382366"/>
          </a:xfrm>
          <a:prstGeom prst="rect">
            <a:avLst/>
          </a:prstGeom>
          <a:solidFill>
            <a:srgbClr val="E47E8D">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5C1A35F-31CB-43E9-BE62-D8C540AF1EFF}"/>
              </a:ext>
            </a:extLst>
          </p:cNvPr>
          <p:cNvSpPr/>
          <p:nvPr userDrawn="1"/>
        </p:nvSpPr>
        <p:spPr>
          <a:xfrm>
            <a:off x="410699" y="3271068"/>
            <a:ext cx="467330" cy="467330"/>
          </a:xfrm>
          <a:prstGeom prst="rect">
            <a:avLst/>
          </a:prstGeom>
          <a:solidFill>
            <a:srgbClr val="9E71AC">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itle 1">
            <a:extLst>
              <a:ext uri="{FF2B5EF4-FFF2-40B4-BE49-F238E27FC236}">
                <a16:creationId xmlns:a16="http://schemas.microsoft.com/office/drawing/2014/main" id="{1DC532B5-84C4-F7BF-6297-D1AADBE18DFB}"/>
              </a:ext>
            </a:extLst>
          </p:cNvPr>
          <p:cNvSpPr>
            <a:spLocks noGrp="1"/>
          </p:cNvSpPr>
          <p:nvPr>
            <p:ph type="title" hasCustomPrompt="1"/>
          </p:nvPr>
        </p:nvSpPr>
        <p:spPr>
          <a:xfrm>
            <a:off x="7028598" y="1143786"/>
            <a:ext cx="4553802" cy="1122369"/>
          </a:xfrm>
        </p:spPr>
        <p:txBody>
          <a:bodyPr anchor="b">
            <a:noAutofit/>
          </a:bodyPr>
          <a:lstStyle>
            <a:lvl1pPr algn="l">
              <a:defRPr sz="3200">
                <a:solidFill>
                  <a:schemeClr val="accent1"/>
                </a:solidFill>
              </a:defRPr>
            </a:lvl1pPr>
          </a:lstStyle>
          <a:p>
            <a:r>
              <a:rPr lang="vi-VN" dirty="0"/>
              <a:t>Main heading</a:t>
            </a:r>
            <a:endParaRPr lang="en-US" dirty="0"/>
          </a:p>
        </p:txBody>
      </p:sp>
      <p:sp>
        <p:nvSpPr>
          <p:cNvPr id="13" name="Text Placeholder 5">
            <a:extLst>
              <a:ext uri="{FF2B5EF4-FFF2-40B4-BE49-F238E27FC236}">
                <a16:creationId xmlns:a16="http://schemas.microsoft.com/office/drawing/2014/main" id="{EAB9CF36-96B5-995F-5AD1-03218953E56B}"/>
              </a:ext>
            </a:extLst>
          </p:cNvPr>
          <p:cNvSpPr>
            <a:spLocks noGrp="1"/>
          </p:cNvSpPr>
          <p:nvPr>
            <p:ph type="body" sz="quarter" idx="11"/>
          </p:nvPr>
        </p:nvSpPr>
        <p:spPr>
          <a:xfrm>
            <a:off x="7028598" y="2454935"/>
            <a:ext cx="4553802" cy="3373173"/>
          </a:xfrm>
        </p:spPr>
        <p:txBody>
          <a:bodyPr>
            <a:normAutofit/>
          </a:bodyPr>
          <a:lstStyle>
            <a:lvl1pPr>
              <a:defRPr sz="1800">
                <a:solidFill>
                  <a:schemeClr val="bg2"/>
                </a:solidFill>
              </a:defRPr>
            </a:lvl1pPr>
            <a:lvl2pPr>
              <a:defRPr sz="1600">
                <a:solidFill>
                  <a:schemeClr val="bg2"/>
                </a:solidFill>
              </a:defRPr>
            </a:lvl2pPr>
            <a:lvl3pPr>
              <a:defRPr sz="1400">
                <a:solidFill>
                  <a:schemeClr val="bg2"/>
                </a:solidFill>
              </a:defRPr>
            </a:lvl3pPr>
            <a:lvl4pPr>
              <a:defRPr sz="1200">
                <a:solidFill>
                  <a:schemeClr val="bg2"/>
                </a:solidFill>
              </a:defRPr>
            </a:lvl4pPr>
            <a:lvl5pPr>
              <a:defRPr sz="12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Tree>
    <p:extLst>
      <p:ext uri="{BB962C8B-B14F-4D97-AF65-F5344CB8AC3E}">
        <p14:creationId xmlns:p14="http://schemas.microsoft.com/office/powerpoint/2010/main" val="25921568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side conten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927702"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Rectangle 6">
            <a:extLst>
              <a:ext uri="{FF2B5EF4-FFF2-40B4-BE49-F238E27FC236}">
                <a16:creationId xmlns:a16="http://schemas.microsoft.com/office/drawing/2014/main" id="{795E5A48-ECCB-43DC-93A4-391CA82BEBFF}"/>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9D847C6C-02A3-4641-84FF-BA5B254153AE}"/>
              </a:ext>
            </a:extLst>
          </p:cNvPr>
          <p:cNvSpPr>
            <a:spLocks noGrp="1"/>
          </p:cNvSpPr>
          <p:nvPr>
            <p:ph sz="quarter" idx="13"/>
          </p:nvPr>
        </p:nvSpPr>
        <p:spPr>
          <a:xfrm>
            <a:off x="4572000" y="1290733"/>
            <a:ext cx="7194550" cy="48782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5">
            <a:extLst>
              <a:ext uri="{FF2B5EF4-FFF2-40B4-BE49-F238E27FC236}">
                <a16:creationId xmlns:a16="http://schemas.microsoft.com/office/drawing/2014/main" id="{441A9E76-83E3-AC05-D3EC-5C738B09E212}"/>
              </a:ext>
            </a:extLst>
          </p:cNvPr>
          <p:cNvSpPr>
            <a:spLocks noGrp="1"/>
          </p:cNvSpPr>
          <p:nvPr>
            <p:ph type="body" sz="quarter" idx="11"/>
          </p:nvPr>
        </p:nvSpPr>
        <p:spPr>
          <a:xfrm>
            <a:off x="838404" y="1884792"/>
            <a:ext cx="3425483"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10" name="Text Placeholder 3">
            <a:extLst>
              <a:ext uri="{FF2B5EF4-FFF2-40B4-BE49-F238E27FC236}">
                <a16:creationId xmlns:a16="http://schemas.microsoft.com/office/drawing/2014/main" id="{13B8260B-AFE2-23AF-A6F2-3BF0C6A34E4F}"/>
              </a:ext>
            </a:extLst>
          </p:cNvPr>
          <p:cNvSpPr>
            <a:spLocks noGrp="1"/>
          </p:cNvSpPr>
          <p:nvPr>
            <p:ph type="body" sz="quarter" idx="12" hasCustomPrompt="1"/>
          </p:nvPr>
        </p:nvSpPr>
        <p:spPr>
          <a:xfrm>
            <a:off x="838200" y="1290733"/>
            <a:ext cx="3425241" cy="485775"/>
          </a:xfrm>
        </p:spPr>
        <p:txBody>
          <a:bodyPr anchor="ctr">
            <a:normAutofit/>
          </a:bodyPr>
          <a:lstStyle>
            <a:lvl1pPr marL="0" indent="0">
              <a:buNone/>
              <a:defRPr sz="2000" b="1">
                <a:solidFill>
                  <a:schemeClr val="bg2"/>
                </a:solidFill>
              </a:defRPr>
            </a:lvl1pPr>
          </a:lstStyle>
          <a:p>
            <a:pPr lvl="0"/>
            <a:r>
              <a:rPr lang="en-US" dirty="0"/>
              <a:t>Sub-Heading Here</a:t>
            </a:r>
          </a:p>
        </p:txBody>
      </p:sp>
    </p:spTree>
    <p:extLst>
      <p:ext uri="{BB962C8B-B14F-4D97-AF65-F5344CB8AC3E}">
        <p14:creationId xmlns:p14="http://schemas.microsoft.com/office/powerpoint/2010/main" val="22761444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our imag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4614229" y="1367064"/>
            <a:ext cx="3497580" cy="2293285"/>
          </a:xfrm>
          <a:solidFill>
            <a:schemeClr val="bg1">
              <a:lumMod val="10000"/>
              <a:lumOff val="90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Image</a:t>
            </a:r>
          </a:p>
        </p:txBody>
      </p:sp>
      <p:sp>
        <p:nvSpPr>
          <p:cNvPr id="11" name="Content Placeholder 10">
            <a:extLst>
              <a:ext uri="{FF2B5EF4-FFF2-40B4-BE49-F238E27FC236}">
                <a16:creationId xmlns:a16="http://schemas.microsoft.com/office/drawing/2014/main" id="{59E27A7B-6135-BE48-A986-3289A9283E10}"/>
              </a:ext>
            </a:extLst>
          </p:cNvPr>
          <p:cNvSpPr>
            <a:spLocks noGrp="1"/>
          </p:cNvSpPr>
          <p:nvPr>
            <p:ph sz="quarter" idx="34" hasCustomPrompt="1"/>
          </p:nvPr>
        </p:nvSpPr>
        <p:spPr>
          <a:xfrm>
            <a:off x="4614229" y="3875082"/>
            <a:ext cx="3497263" cy="2294372"/>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3" name="Content Placeholder 12">
            <a:extLst>
              <a:ext uri="{FF2B5EF4-FFF2-40B4-BE49-F238E27FC236}">
                <a16:creationId xmlns:a16="http://schemas.microsoft.com/office/drawing/2014/main" id="{13E15140-4003-B84F-868E-00E8CB3DE5A9}"/>
              </a:ext>
            </a:extLst>
          </p:cNvPr>
          <p:cNvSpPr>
            <a:spLocks noGrp="1"/>
          </p:cNvSpPr>
          <p:nvPr>
            <p:ph sz="quarter" idx="35" hasCustomPrompt="1"/>
          </p:nvPr>
        </p:nvSpPr>
        <p:spPr>
          <a:xfrm>
            <a:off x="8298705" y="1367499"/>
            <a:ext cx="3497262" cy="2287307"/>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5" name="Content Placeholder 14">
            <a:extLst>
              <a:ext uri="{FF2B5EF4-FFF2-40B4-BE49-F238E27FC236}">
                <a16:creationId xmlns:a16="http://schemas.microsoft.com/office/drawing/2014/main" id="{FEAF4222-49F8-EF42-B83C-0F28F19B2FAE}"/>
              </a:ext>
            </a:extLst>
          </p:cNvPr>
          <p:cNvSpPr>
            <a:spLocks noGrp="1"/>
          </p:cNvSpPr>
          <p:nvPr>
            <p:ph sz="quarter" idx="36" hasCustomPrompt="1"/>
          </p:nvPr>
        </p:nvSpPr>
        <p:spPr>
          <a:xfrm>
            <a:off x="8298705" y="3875082"/>
            <a:ext cx="3497262" cy="2294372"/>
          </a:xfrm>
          <a:solidFill>
            <a:schemeClr val="bg1">
              <a:lumMod val="10000"/>
              <a:lumOff val="90000"/>
            </a:schemeClr>
          </a:solidFill>
        </p:spPr>
        <p:txBody>
          <a:bodyPr anchor="ctr">
            <a:normAutofit/>
          </a:bodyPr>
          <a:lstStyle>
            <a:lvl1pPr marL="0" indent="0" algn="ctr">
              <a:buNone/>
              <a:defRPr sz="2000" b="1" i="0">
                <a:latin typeface="Arial" panose="020B0604020202020204" pitchFamily="34" charset="0"/>
                <a:cs typeface="Arial" panose="020B0604020202020204" pitchFamily="34" charset="0"/>
              </a:defRPr>
            </a:lvl1pPr>
          </a:lstStyle>
          <a:p>
            <a:pPr lvl="0"/>
            <a:r>
              <a:rPr lang="en-US" dirty="0"/>
              <a:t>Image</a:t>
            </a:r>
          </a:p>
        </p:txBody>
      </p:sp>
      <p:sp>
        <p:nvSpPr>
          <p:cNvPr id="12" name="Rectangle 11">
            <a:extLst>
              <a:ext uri="{FF2B5EF4-FFF2-40B4-BE49-F238E27FC236}">
                <a16:creationId xmlns:a16="http://schemas.microsoft.com/office/drawing/2014/main" id="{E92EEAED-2824-D8BC-F55C-2D9D8F27DF46}"/>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Placeholder 5">
            <a:extLst>
              <a:ext uri="{FF2B5EF4-FFF2-40B4-BE49-F238E27FC236}">
                <a16:creationId xmlns:a16="http://schemas.microsoft.com/office/drawing/2014/main" id="{1313128D-08B9-9FF5-1E48-ABC088BE91C1}"/>
              </a:ext>
            </a:extLst>
          </p:cNvPr>
          <p:cNvSpPr>
            <a:spLocks noGrp="1"/>
          </p:cNvSpPr>
          <p:nvPr>
            <p:ph type="body" sz="quarter" idx="11"/>
          </p:nvPr>
        </p:nvSpPr>
        <p:spPr>
          <a:xfrm>
            <a:off x="838404" y="1884792"/>
            <a:ext cx="3497262" cy="4284662"/>
          </a:xfrm>
        </p:spPr>
        <p:txBody>
          <a:bodyPr>
            <a:normAutofit/>
          </a:bodyPr>
          <a:lstStyle>
            <a:lvl1pPr>
              <a:defRPr sz="1600">
                <a:solidFill>
                  <a:schemeClr val="bg2"/>
                </a:solidFill>
              </a:defRPr>
            </a:lvl1pPr>
            <a:lvl2pPr>
              <a:defRPr sz="1400">
                <a:solidFill>
                  <a:schemeClr val="bg2"/>
                </a:solidFill>
              </a:defRPr>
            </a:lvl2pPr>
            <a:lvl3pPr>
              <a:defRPr sz="12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17" name="Text Placeholder 3">
            <a:extLst>
              <a:ext uri="{FF2B5EF4-FFF2-40B4-BE49-F238E27FC236}">
                <a16:creationId xmlns:a16="http://schemas.microsoft.com/office/drawing/2014/main" id="{AFDBF4FE-D0B0-495A-401A-B4A83D5D3A56}"/>
              </a:ext>
            </a:extLst>
          </p:cNvPr>
          <p:cNvSpPr>
            <a:spLocks noGrp="1"/>
          </p:cNvSpPr>
          <p:nvPr>
            <p:ph type="body" sz="quarter" idx="12" hasCustomPrompt="1"/>
          </p:nvPr>
        </p:nvSpPr>
        <p:spPr>
          <a:xfrm>
            <a:off x="838200" y="1290733"/>
            <a:ext cx="3497015" cy="485775"/>
          </a:xfrm>
        </p:spPr>
        <p:txBody>
          <a:bodyPr anchor="ctr">
            <a:normAutofit/>
          </a:bodyPr>
          <a:lstStyle>
            <a:lvl1pPr marL="0" indent="0">
              <a:buNone/>
              <a:defRPr sz="2000" b="1">
                <a:solidFill>
                  <a:schemeClr val="bg2"/>
                </a:solidFill>
              </a:defRPr>
            </a:lvl1pPr>
          </a:lstStyle>
          <a:p>
            <a:pPr lvl="0"/>
            <a:r>
              <a:rPr lang="en-US" dirty="0"/>
              <a:t>Sub-Heading Here</a:t>
            </a:r>
          </a:p>
        </p:txBody>
      </p:sp>
    </p:spTree>
    <p:extLst>
      <p:ext uri="{BB962C8B-B14F-4D97-AF65-F5344CB8AC3E}">
        <p14:creationId xmlns:p14="http://schemas.microsoft.com/office/powerpoint/2010/main" val="526136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ront cover 3">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0F4DBC8-7F64-4060-9A3C-507DA4327538}"/>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Icon&#10;&#10;Description automatically generated">
            <a:extLst>
              <a:ext uri="{FF2B5EF4-FFF2-40B4-BE49-F238E27FC236}">
                <a16:creationId xmlns:a16="http://schemas.microsoft.com/office/drawing/2014/main" id="{AC1CBB31-9C1B-470D-9176-886CF036B99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7293141" y="1590079"/>
            <a:ext cx="4332708" cy="4332708"/>
          </a:xfrm>
          <a:prstGeom prst="rect">
            <a:avLst/>
          </a:prstGeom>
        </p:spPr>
      </p:pic>
    </p:spTree>
    <p:extLst>
      <p:ext uri="{BB962C8B-B14F-4D97-AF65-F5344CB8AC3E}">
        <p14:creationId xmlns:p14="http://schemas.microsoft.com/office/powerpoint/2010/main" val="4080100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Chart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15600"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4" name="Content Placeholder 3">
            <a:extLst>
              <a:ext uri="{FF2B5EF4-FFF2-40B4-BE49-F238E27FC236}">
                <a16:creationId xmlns:a16="http://schemas.microsoft.com/office/drawing/2014/main" id="{AACEF76F-9069-3B4A-907F-A19C99F01F2C}"/>
              </a:ext>
            </a:extLst>
          </p:cNvPr>
          <p:cNvSpPr>
            <a:spLocks noGrp="1"/>
          </p:cNvSpPr>
          <p:nvPr>
            <p:ph sz="quarter" idx="30" hasCustomPrompt="1"/>
          </p:nvPr>
        </p:nvSpPr>
        <p:spPr>
          <a:xfrm>
            <a:off x="838200" y="3023484"/>
            <a:ext cx="3286539"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6" name="Content Placeholder 3">
            <a:extLst>
              <a:ext uri="{FF2B5EF4-FFF2-40B4-BE49-F238E27FC236}">
                <a16:creationId xmlns:a16="http://schemas.microsoft.com/office/drawing/2014/main" id="{DB0104C9-FE11-6E4F-8E72-CBD2EF15E969}"/>
              </a:ext>
            </a:extLst>
          </p:cNvPr>
          <p:cNvSpPr>
            <a:spLocks noGrp="1"/>
          </p:cNvSpPr>
          <p:nvPr>
            <p:ph sz="quarter" idx="32" hasCustomPrompt="1"/>
          </p:nvPr>
        </p:nvSpPr>
        <p:spPr>
          <a:xfrm>
            <a:off x="8044071"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7" name="Content Placeholder 3">
            <a:extLst>
              <a:ext uri="{FF2B5EF4-FFF2-40B4-BE49-F238E27FC236}">
                <a16:creationId xmlns:a16="http://schemas.microsoft.com/office/drawing/2014/main" id="{EA4ECAA9-7C4B-7B41-B55A-617B41891A61}"/>
              </a:ext>
            </a:extLst>
          </p:cNvPr>
          <p:cNvSpPr>
            <a:spLocks noGrp="1"/>
          </p:cNvSpPr>
          <p:nvPr>
            <p:ph sz="quarter" idx="33" hasCustomPrompt="1"/>
          </p:nvPr>
        </p:nvSpPr>
        <p:spPr>
          <a:xfrm>
            <a:off x="4441136" y="3023484"/>
            <a:ext cx="3286538" cy="2860481"/>
          </a:xfrm>
          <a:solidFill>
            <a:schemeClr val="tx1">
              <a:lumMod val="95000"/>
            </a:schemeClr>
          </a:solidFill>
          <a:ln w="88900">
            <a:noFill/>
            <a:miter lim="800000"/>
          </a:ln>
        </p:spPr>
        <p:txBody>
          <a:bodyPr anchor="ctr">
            <a:normAutofit/>
          </a:bodyPr>
          <a:lstStyle>
            <a:lvl1pPr marL="0" indent="0" algn="ctr">
              <a:buNone/>
              <a:defRPr sz="2000" b="1" i="0">
                <a:solidFill>
                  <a:schemeClr val="accent1">
                    <a:lumMod val="10000"/>
                  </a:schemeClr>
                </a:solidFill>
                <a:latin typeface="Arial" panose="020B0604020202020204" pitchFamily="34" charset="0"/>
                <a:cs typeface="Arial" panose="020B0604020202020204" pitchFamily="34" charset="0"/>
              </a:defRPr>
            </a:lvl1pPr>
            <a:lvl2pPr marL="457200" indent="0" algn="ctr">
              <a:buNone/>
              <a:defRPr sz="2000" b="1" i="0">
                <a:solidFill>
                  <a:schemeClr val="accent1">
                    <a:lumMod val="10000"/>
                  </a:schemeClr>
                </a:solidFill>
                <a:latin typeface="Arial" panose="020B0604020202020204" pitchFamily="34" charset="0"/>
                <a:cs typeface="Arial" panose="020B0604020202020204" pitchFamily="34" charset="0"/>
              </a:defRPr>
            </a:lvl2pPr>
          </a:lstStyle>
          <a:p>
            <a:pPr lvl="0"/>
            <a:r>
              <a:rPr lang="en-US" dirty="0"/>
              <a:t>Chart</a:t>
            </a:r>
          </a:p>
        </p:txBody>
      </p:sp>
      <p:sp>
        <p:nvSpPr>
          <p:cNvPr id="11" name="Text Placeholder 5">
            <a:extLst>
              <a:ext uri="{FF2B5EF4-FFF2-40B4-BE49-F238E27FC236}">
                <a16:creationId xmlns:a16="http://schemas.microsoft.com/office/drawing/2014/main" id="{416F6F4A-002C-4495-ABB7-7D97702069C3}"/>
              </a:ext>
            </a:extLst>
          </p:cNvPr>
          <p:cNvSpPr>
            <a:spLocks noGrp="1"/>
          </p:cNvSpPr>
          <p:nvPr>
            <p:ph type="body" sz="quarter" idx="11"/>
          </p:nvPr>
        </p:nvSpPr>
        <p:spPr>
          <a:xfrm>
            <a:off x="838404" y="1278650"/>
            <a:ext cx="6889270" cy="1476582"/>
          </a:xfrm>
        </p:spPr>
        <p:txBody>
          <a:bodyPr>
            <a:norm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8" name="Rectangle 7">
            <a:extLst>
              <a:ext uri="{FF2B5EF4-FFF2-40B4-BE49-F238E27FC236}">
                <a16:creationId xmlns:a16="http://schemas.microsoft.com/office/drawing/2014/main" id="{7B0EAB7D-90A2-CA5B-FF16-766BB7517E4D}"/>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620476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ase study">
    <p:bg>
      <p:bgRef idx="1001">
        <a:schemeClr val="bg1"/>
      </p:bgRef>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32878B-8AD7-40F0-9EB1-91D8AC156127}"/>
              </a:ext>
            </a:extLst>
          </p:cNvPr>
          <p:cNvSpPr/>
          <p:nvPr userDrawn="1"/>
        </p:nvSpPr>
        <p:spPr>
          <a:xfrm>
            <a:off x="208870" y="1402473"/>
            <a:ext cx="3396342" cy="531661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34" name="Picture Placeholder 33">
            <a:extLst>
              <a:ext uri="{FF2B5EF4-FFF2-40B4-BE49-F238E27FC236}">
                <a16:creationId xmlns:a16="http://schemas.microsoft.com/office/drawing/2014/main" id="{B69E029C-C517-194A-A746-3CCDB6FE493C}"/>
              </a:ext>
            </a:extLst>
          </p:cNvPr>
          <p:cNvSpPr>
            <a:spLocks noGrp="1"/>
          </p:cNvSpPr>
          <p:nvPr>
            <p:ph type="pic" sz="quarter" idx="10" hasCustomPrompt="1"/>
          </p:nvPr>
        </p:nvSpPr>
        <p:spPr>
          <a:xfrm>
            <a:off x="208870" y="307769"/>
            <a:ext cx="3396342" cy="825343"/>
          </a:xfrm>
        </p:spPr>
        <p:txBody>
          <a:bodyPr anchor="ctr">
            <a:normAutofit/>
          </a:bodyPr>
          <a:lstStyle>
            <a:lvl1pPr marL="0" indent="0" algn="ctr">
              <a:buNone/>
              <a:defRPr sz="1800">
                <a:solidFill>
                  <a:schemeClr val="tx2"/>
                </a:solidFill>
              </a:defRPr>
            </a:lvl1pPr>
          </a:lstStyle>
          <a:p>
            <a:r>
              <a:rPr lang="en-VN" dirty="0"/>
              <a:t>Case study – Client’s logo</a:t>
            </a:r>
          </a:p>
        </p:txBody>
      </p:sp>
      <p:sp>
        <p:nvSpPr>
          <p:cNvPr id="62" name="Text Placeholder 61">
            <a:extLst>
              <a:ext uri="{FF2B5EF4-FFF2-40B4-BE49-F238E27FC236}">
                <a16:creationId xmlns:a16="http://schemas.microsoft.com/office/drawing/2014/main" id="{0B09B9EC-7F16-E44F-9475-BF30B033B950}"/>
              </a:ext>
            </a:extLst>
          </p:cNvPr>
          <p:cNvSpPr>
            <a:spLocks noGrp="1"/>
          </p:cNvSpPr>
          <p:nvPr>
            <p:ph type="body" sz="quarter" idx="17" hasCustomPrompt="1"/>
          </p:nvPr>
        </p:nvSpPr>
        <p:spPr>
          <a:xfrm>
            <a:off x="4033837" y="2586891"/>
            <a:ext cx="5110163" cy="420688"/>
          </a:xfrm>
        </p:spPr>
        <p:txBody>
          <a:bodyPr>
            <a:normAutofit/>
          </a:bodyPr>
          <a:lstStyle>
            <a:lvl1pPr marL="0" indent="0">
              <a:buNone/>
              <a:defRPr sz="1800" b="1">
                <a:solidFill>
                  <a:schemeClr val="tx2"/>
                </a:solidFill>
              </a:defRPr>
            </a:lvl1pPr>
          </a:lstStyle>
          <a:p>
            <a:pPr lvl="0"/>
            <a:r>
              <a:rPr lang="vi-VN" dirty="0"/>
              <a:t>Enter </a:t>
            </a:r>
            <a:r>
              <a:rPr lang="en-US" dirty="0"/>
              <a:t>The Solution</a:t>
            </a:r>
            <a:endParaRPr lang="en-VN" dirty="0"/>
          </a:p>
        </p:txBody>
      </p:sp>
      <p:sp>
        <p:nvSpPr>
          <p:cNvPr id="64" name="Text Placeholder 61">
            <a:extLst>
              <a:ext uri="{FF2B5EF4-FFF2-40B4-BE49-F238E27FC236}">
                <a16:creationId xmlns:a16="http://schemas.microsoft.com/office/drawing/2014/main" id="{05C582CB-A4E6-4247-802E-C4F9F7F33CEE}"/>
              </a:ext>
            </a:extLst>
          </p:cNvPr>
          <p:cNvSpPr>
            <a:spLocks noGrp="1"/>
          </p:cNvSpPr>
          <p:nvPr>
            <p:ph type="body" sz="quarter" idx="19" hasCustomPrompt="1"/>
          </p:nvPr>
        </p:nvSpPr>
        <p:spPr>
          <a:xfrm>
            <a:off x="4033837" y="471170"/>
            <a:ext cx="5110163" cy="420688"/>
          </a:xfrm>
        </p:spPr>
        <p:txBody>
          <a:bodyPr>
            <a:normAutofit/>
          </a:bodyPr>
          <a:lstStyle>
            <a:lvl1pPr marL="0" indent="0">
              <a:buNone/>
              <a:defRPr sz="1800" b="1">
                <a:solidFill>
                  <a:schemeClr val="tx2"/>
                </a:solidFill>
              </a:defRPr>
            </a:lvl1pPr>
          </a:lstStyle>
          <a:p>
            <a:r>
              <a:rPr lang="vi-VN" dirty="0"/>
              <a:t>Enter The Challenge</a:t>
            </a:r>
            <a:endParaRPr lang="en-GB" dirty="0"/>
          </a:p>
        </p:txBody>
      </p:sp>
      <p:sp>
        <p:nvSpPr>
          <p:cNvPr id="23" name="Text Placeholder 61">
            <a:extLst>
              <a:ext uri="{FF2B5EF4-FFF2-40B4-BE49-F238E27FC236}">
                <a16:creationId xmlns:a16="http://schemas.microsoft.com/office/drawing/2014/main" id="{FF459DCD-35BD-DE4E-AD9F-44DE54A6DB7B}"/>
              </a:ext>
            </a:extLst>
          </p:cNvPr>
          <p:cNvSpPr>
            <a:spLocks noGrp="1"/>
          </p:cNvSpPr>
          <p:nvPr>
            <p:ph type="body" sz="quarter" idx="21" hasCustomPrompt="1"/>
          </p:nvPr>
        </p:nvSpPr>
        <p:spPr>
          <a:xfrm>
            <a:off x="4033837" y="4693179"/>
            <a:ext cx="5110163" cy="420688"/>
          </a:xfrm>
        </p:spPr>
        <p:txBody>
          <a:bodyPr>
            <a:normAutofit/>
          </a:bodyPr>
          <a:lstStyle>
            <a:lvl1pPr marL="0" indent="0">
              <a:buNone/>
              <a:defRPr sz="1800" b="1">
                <a:solidFill>
                  <a:schemeClr val="tx2"/>
                </a:solidFill>
              </a:defRPr>
            </a:lvl1pPr>
          </a:lstStyle>
          <a:p>
            <a:pPr lvl="0"/>
            <a:r>
              <a:rPr lang="vi-VN" dirty="0"/>
              <a:t>Enter </a:t>
            </a:r>
            <a:r>
              <a:rPr lang="en-US" dirty="0"/>
              <a:t>Results and Benefits</a:t>
            </a:r>
            <a:endParaRPr lang="en-VN" dirty="0"/>
          </a:p>
        </p:txBody>
      </p:sp>
      <p:sp>
        <p:nvSpPr>
          <p:cNvPr id="29" name="Text Placeholder 59">
            <a:extLst>
              <a:ext uri="{FF2B5EF4-FFF2-40B4-BE49-F238E27FC236}">
                <a16:creationId xmlns:a16="http://schemas.microsoft.com/office/drawing/2014/main" id="{A19040EA-1AA9-1242-B00A-18854D1C8045}"/>
              </a:ext>
            </a:extLst>
          </p:cNvPr>
          <p:cNvSpPr>
            <a:spLocks noGrp="1"/>
          </p:cNvSpPr>
          <p:nvPr>
            <p:ph type="body" sz="quarter" idx="23" hasCustomPrompt="1"/>
          </p:nvPr>
        </p:nvSpPr>
        <p:spPr>
          <a:xfrm>
            <a:off x="681308" y="5001626"/>
            <a:ext cx="2529841" cy="1511648"/>
          </a:xfrm>
        </p:spPr>
        <p:txBody>
          <a:bodyPr>
            <a:normAutofit/>
          </a:bodyPr>
          <a:lstStyle>
            <a:lvl1pPr marL="0" indent="0">
              <a:lnSpc>
                <a:spcPct val="10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dirty="0"/>
              <a:t>About the client: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Duis </a:t>
            </a:r>
            <a:r>
              <a:rPr lang="en-US" dirty="0" err="1"/>
              <a:t>egestas</a:t>
            </a:r>
            <a:r>
              <a:rPr lang="en-US" dirty="0"/>
              <a:t> </a:t>
            </a:r>
            <a:r>
              <a:rPr lang="en-US" dirty="0" err="1"/>
              <a:t>lobortis</a:t>
            </a:r>
            <a:r>
              <a:rPr lang="en-US" dirty="0"/>
              <a:t> </a:t>
            </a:r>
            <a:r>
              <a:rPr lang="en-US" dirty="0" err="1"/>
              <a:t>urna</a:t>
            </a:r>
            <a:r>
              <a:rPr lang="en-US" dirty="0"/>
              <a:t> at convallis. </a:t>
            </a:r>
            <a:r>
              <a:rPr lang="en-US" dirty="0" err="1"/>
              <a:t>Nulla</a:t>
            </a:r>
            <a:r>
              <a:rPr lang="en-US" dirty="0"/>
              <a:t> </a:t>
            </a:r>
            <a:r>
              <a:rPr lang="en-US" dirty="0" err="1"/>
              <a:t>facilisi</a:t>
            </a:r>
            <a:r>
              <a:rPr lang="en-US" dirty="0"/>
              <a:t>. Donec </a:t>
            </a:r>
            <a:r>
              <a:rPr lang="en-US" dirty="0" err="1"/>
              <a:t>eu</a:t>
            </a:r>
            <a:r>
              <a:rPr lang="en-US" dirty="0"/>
              <a:t> </a:t>
            </a:r>
            <a:r>
              <a:rPr lang="en-US" dirty="0" err="1"/>
              <a:t>felis</a:t>
            </a:r>
            <a:r>
              <a:rPr lang="en-US" dirty="0"/>
              <a:t> id </a:t>
            </a:r>
            <a:r>
              <a:rPr lang="en-US" dirty="0" err="1"/>
              <a:t>velit</a:t>
            </a:r>
            <a:r>
              <a:rPr lang="en-US" dirty="0"/>
              <a:t> </a:t>
            </a:r>
            <a:r>
              <a:rPr lang="en-US" dirty="0" err="1"/>
              <a:t>congue</a:t>
            </a:r>
            <a:r>
              <a:rPr lang="en-US" dirty="0"/>
              <a:t> </a:t>
            </a:r>
            <a:r>
              <a:rPr lang="en-US" dirty="0" err="1"/>
              <a:t>placerat</a:t>
            </a:r>
            <a:r>
              <a:rPr lang="en-US" dirty="0"/>
              <a:t>. Morbi sed </a:t>
            </a:r>
            <a:r>
              <a:rPr lang="en-US" dirty="0" err="1"/>
              <a:t>urna</a:t>
            </a:r>
            <a:r>
              <a:rPr lang="en-US" dirty="0"/>
              <a:t> ac </a:t>
            </a:r>
            <a:r>
              <a:rPr lang="en-US" dirty="0" err="1"/>
              <a:t>felis</a:t>
            </a:r>
            <a:r>
              <a:rPr lang="en-US" dirty="0"/>
              <a:t> </a:t>
            </a:r>
            <a:r>
              <a:rPr lang="en-US" dirty="0" err="1"/>
              <a:t>finibus</a:t>
            </a:r>
            <a:r>
              <a:rPr lang="en-US" dirty="0"/>
              <a:t> </a:t>
            </a:r>
            <a:r>
              <a:rPr lang="en-US" dirty="0" err="1"/>
              <a:t>dapibus</a:t>
            </a:r>
            <a:r>
              <a:rPr lang="en-US" dirty="0"/>
              <a:t> non qui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a:t>
            </a:r>
          </a:p>
        </p:txBody>
      </p:sp>
      <p:sp>
        <p:nvSpPr>
          <p:cNvPr id="7" name="Text Placeholder 6">
            <a:extLst>
              <a:ext uri="{FF2B5EF4-FFF2-40B4-BE49-F238E27FC236}">
                <a16:creationId xmlns:a16="http://schemas.microsoft.com/office/drawing/2014/main" id="{EA90D8E9-DBF4-7A4D-A1A2-897F76C9A811}"/>
              </a:ext>
            </a:extLst>
          </p:cNvPr>
          <p:cNvSpPr>
            <a:spLocks noGrp="1"/>
          </p:cNvSpPr>
          <p:nvPr>
            <p:ph type="body" sz="quarter" idx="24"/>
          </p:nvPr>
        </p:nvSpPr>
        <p:spPr>
          <a:xfrm>
            <a:off x="4033837" y="935456"/>
            <a:ext cx="5110162" cy="1472077"/>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32" name="Text Placeholder 6">
            <a:extLst>
              <a:ext uri="{FF2B5EF4-FFF2-40B4-BE49-F238E27FC236}">
                <a16:creationId xmlns:a16="http://schemas.microsoft.com/office/drawing/2014/main" id="{618D9AFD-3C76-0748-96E8-42AF7D29C831}"/>
              </a:ext>
            </a:extLst>
          </p:cNvPr>
          <p:cNvSpPr>
            <a:spLocks noGrp="1"/>
          </p:cNvSpPr>
          <p:nvPr>
            <p:ph type="body" sz="quarter" idx="25"/>
          </p:nvPr>
        </p:nvSpPr>
        <p:spPr>
          <a:xfrm>
            <a:off x="4033837" y="3041744"/>
            <a:ext cx="5110162" cy="1469296"/>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33" name="Text Placeholder 6">
            <a:extLst>
              <a:ext uri="{FF2B5EF4-FFF2-40B4-BE49-F238E27FC236}">
                <a16:creationId xmlns:a16="http://schemas.microsoft.com/office/drawing/2014/main" id="{668A9571-AED8-B043-8828-541F225CA53D}"/>
              </a:ext>
            </a:extLst>
          </p:cNvPr>
          <p:cNvSpPr>
            <a:spLocks noGrp="1"/>
          </p:cNvSpPr>
          <p:nvPr>
            <p:ph type="body" sz="quarter" idx="26"/>
          </p:nvPr>
        </p:nvSpPr>
        <p:spPr>
          <a:xfrm>
            <a:off x="4033837" y="5141885"/>
            <a:ext cx="5110162" cy="1371389"/>
          </a:xfrm>
        </p:spPr>
        <p:txBody>
          <a:bodyPr>
            <a:noAutofit/>
          </a:bodyPr>
          <a:lstStyle>
            <a:lvl1pPr>
              <a:defRPr sz="12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cxnSp>
        <p:nvCxnSpPr>
          <p:cNvPr id="9" name="Straight Connector 8">
            <a:extLst>
              <a:ext uri="{FF2B5EF4-FFF2-40B4-BE49-F238E27FC236}">
                <a16:creationId xmlns:a16="http://schemas.microsoft.com/office/drawing/2014/main" id="{DAEF6D30-54BC-CD47-8C4A-2284C0A51E76}"/>
              </a:ext>
            </a:extLst>
          </p:cNvPr>
          <p:cNvCxnSpPr/>
          <p:nvPr userDrawn="1"/>
        </p:nvCxnSpPr>
        <p:spPr>
          <a:xfrm>
            <a:off x="681308" y="4792225"/>
            <a:ext cx="2529841"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3" name="Rectangular Callout 12">
            <a:extLst>
              <a:ext uri="{FF2B5EF4-FFF2-40B4-BE49-F238E27FC236}">
                <a16:creationId xmlns:a16="http://schemas.microsoft.com/office/drawing/2014/main" id="{5811B9CA-30C4-6547-8720-D0465917692C}"/>
              </a:ext>
            </a:extLst>
          </p:cNvPr>
          <p:cNvSpPr/>
          <p:nvPr userDrawn="1"/>
        </p:nvSpPr>
        <p:spPr>
          <a:xfrm>
            <a:off x="9572624" y="462644"/>
            <a:ext cx="2371725" cy="3652156"/>
          </a:xfrm>
          <a:custGeom>
            <a:avLst/>
            <a:gdLst>
              <a:gd name="connsiteX0" fmla="*/ 0 w 2371725"/>
              <a:gd name="connsiteY0" fmla="*/ 0 h 3588721"/>
              <a:gd name="connsiteX1" fmla="*/ 1383506 w 2371725"/>
              <a:gd name="connsiteY1" fmla="*/ 0 h 3588721"/>
              <a:gd name="connsiteX2" fmla="*/ 1383506 w 2371725"/>
              <a:gd name="connsiteY2" fmla="*/ 0 h 3588721"/>
              <a:gd name="connsiteX3" fmla="*/ 1976438 w 2371725"/>
              <a:gd name="connsiteY3" fmla="*/ 0 h 3588721"/>
              <a:gd name="connsiteX4" fmla="*/ 2371725 w 2371725"/>
              <a:gd name="connsiteY4" fmla="*/ 0 h 3588721"/>
              <a:gd name="connsiteX5" fmla="*/ 2371725 w 2371725"/>
              <a:gd name="connsiteY5" fmla="*/ 2093421 h 3588721"/>
              <a:gd name="connsiteX6" fmla="*/ 2371725 w 2371725"/>
              <a:gd name="connsiteY6" fmla="*/ 2093421 h 3588721"/>
              <a:gd name="connsiteX7" fmla="*/ 2371725 w 2371725"/>
              <a:gd name="connsiteY7" fmla="*/ 2990601 h 3588721"/>
              <a:gd name="connsiteX8" fmla="*/ 2371725 w 2371725"/>
              <a:gd name="connsiteY8" fmla="*/ 3588721 h 3588721"/>
              <a:gd name="connsiteX9" fmla="*/ 1976438 w 2371725"/>
              <a:gd name="connsiteY9" fmla="*/ 3588721 h 3588721"/>
              <a:gd name="connsiteX10" fmla="*/ 2154807 w 2371725"/>
              <a:gd name="connsiteY10" fmla="*/ 3994282 h 3588721"/>
              <a:gd name="connsiteX11" fmla="*/ 1383506 w 2371725"/>
              <a:gd name="connsiteY11" fmla="*/ 3588721 h 3588721"/>
              <a:gd name="connsiteX12" fmla="*/ 0 w 2371725"/>
              <a:gd name="connsiteY12" fmla="*/ 3588721 h 3588721"/>
              <a:gd name="connsiteX13" fmla="*/ 0 w 2371725"/>
              <a:gd name="connsiteY13" fmla="*/ 2990601 h 3588721"/>
              <a:gd name="connsiteX14" fmla="*/ 0 w 2371725"/>
              <a:gd name="connsiteY14" fmla="*/ 2093421 h 3588721"/>
              <a:gd name="connsiteX15" fmla="*/ 0 w 2371725"/>
              <a:gd name="connsiteY15" fmla="*/ 2093421 h 3588721"/>
              <a:gd name="connsiteX16" fmla="*/ 0 w 2371725"/>
              <a:gd name="connsiteY16" fmla="*/ 0 h 3588721"/>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37305 w 2371725"/>
              <a:gd name="connsiteY9" fmla="*/ 3605655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20372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383506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 name="connsiteX0" fmla="*/ 0 w 2371725"/>
              <a:gd name="connsiteY0" fmla="*/ 0 h 3994282"/>
              <a:gd name="connsiteX1" fmla="*/ 1383506 w 2371725"/>
              <a:gd name="connsiteY1" fmla="*/ 0 h 3994282"/>
              <a:gd name="connsiteX2" fmla="*/ 1383506 w 2371725"/>
              <a:gd name="connsiteY2" fmla="*/ 0 h 3994282"/>
              <a:gd name="connsiteX3" fmla="*/ 1976438 w 2371725"/>
              <a:gd name="connsiteY3" fmla="*/ 0 h 3994282"/>
              <a:gd name="connsiteX4" fmla="*/ 2371725 w 2371725"/>
              <a:gd name="connsiteY4" fmla="*/ 0 h 3994282"/>
              <a:gd name="connsiteX5" fmla="*/ 2371725 w 2371725"/>
              <a:gd name="connsiteY5" fmla="*/ 2093421 h 3994282"/>
              <a:gd name="connsiteX6" fmla="*/ 2371725 w 2371725"/>
              <a:gd name="connsiteY6" fmla="*/ 2093421 h 3994282"/>
              <a:gd name="connsiteX7" fmla="*/ 2371725 w 2371725"/>
              <a:gd name="connsiteY7" fmla="*/ 2990601 h 3994282"/>
              <a:gd name="connsiteX8" fmla="*/ 2371725 w 2371725"/>
              <a:gd name="connsiteY8" fmla="*/ 3588721 h 3994282"/>
              <a:gd name="connsiteX9" fmla="*/ 2154239 w 2371725"/>
              <a:gd name="connsiteY9" fmla="*/ 3588721 h 3994282"/>
              <a:gd name="connsiteX10" fmla="*/ 2154807 w 2371725"/>
              <a:gd name="connsiteY10" fmla="*/ 3994282 h 3994282"/>
              <a:gd name="connsiteX11" fmla="*/ 1899973 w 2371725"/>
              <a:gd name="connsiteY11" fmla="*/ 3588721 h 3994282"/>
              <a:gd name="connsiteX12" fmla="*/ 0 w 2371725"/>
              <a:gd name="connsiteY12" fmla="*/ 3588721 h 3994282"/>
              <a:gd name="connsiteX13" fmla="*/ 0 w 2371725"/>
              <a:gd name="connsiteY13" fmla="*/ 2990601 h 3994282"/>
              <a:gd name="connsiteX14" fmla="*/ 0 w 2371725"/>
              <a:gd name="connsiteY14" fmla="*/ 2093421 h 3994282"/>
              <a:gd name="connsiteX15" fmla="*/ 0 w 2371725"/>
              <a:gd name="connsiteY15" fmla="*/ 2093421 h 3994282"/>
              <a:gd name="connsiteX16" fmla="*/ 0 w 2371725"/>
              <a:gd name="connsiteY16" fmla="*/ 0 h 3994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71725" h="3994282">
                <a:moveTo>
                  <a:pt x="0" y="0"/>
                </a:moveTo>
                <a:lnTo>
                  <a:pt x="1383506" y="0"/>
                </a:lnTo>
                <a:lnTo>
                  <a:pt x="1383506" y="0"/>
                </a:lnTo>
                <a:lnTo>
                  <a:pt x="1976438" y="0"/>
                </a:lnTo>
                <a:lnTo>
                  <a:pt x="2371725" y="0"/>
                </a:lnTo>
                <a:lnTo>
                  <a:pt x="2371725" y="2093421"/>
                </a:lnTo>
                <a:lnTo>
                  <a:pt x="2371725" y="2093421"/>
                </a:lnTo>
                <a:lnTo>
                  <a:pt x="2371725" y="2990601"/>
                </a:lnTo>
                <a:lnTo>
                  <a:pt x="2371725" y="3588721"/>
                </a:lnTo>
                <a:lnTo>
                  <a:pt x="2154239" y="3588721"/>
                </a:lnTo>
                <a:cubicBezTo>
                  <a:pt x="2154428" y="3723908"/>
                  <a:pt x="2154618" y="3859095"/>
                  <a:pt x="2154807" y="3994282"/>
                </a:cubicBezTo>
                <a:lnTo>
                  <a:pt x="1899973" y="3588721"/>
                </a:lnTo>
                <a:lnTo>
                  <a:pt x="0" y="3588721"/>
                </a:lnTo>
                <a:lnTo>
                  <a:pt x="0" y="2990601"/>
                </a:lnTo>
                <a:lnTo>
                  <a:pt x="0" y="2093421"/>
                </a:lnTo>
                <a:lnTo>
                  <a:pt x="0" y="2093421"/>
                </a:lnTo>
                <a:lnTo>
                  <a:pt x="0" y="0"/>
                </a:lnTo>
                <a:close/>
              </a:path>
            </a:pathLst>
          </a:custGeom>
          <a:noFill/>
          <a:ln w="38100">
            <a:gradFill>
              <a:gsLst>
                <a:gs pos="0">
                  <a:schemeClr val="accent2"/>
                </a:gs>
                <a:gs pos="70000">
                  <a:schemeClr val="accent1"/>
                </a:gs>
              </a:gsLst>
              <a:lin ang="0" scaled="0"/>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dirty="0"/>
          </a:p>
        </p:txBody>
      </p:sp>
      <p:sp>
        <p:nvSpPr>
          <p:cNvPr id="41" name="Text Placeholder 59">
            <a:extLst>
              <a:ext uri="{FF2B5EF4-FFF2-40B4-BE49-F238E27FC236}">
                <a16:creationId xmlns:a16="http://schemas.microsoft.com/office/drawing/2014/main" id="{EE22B3E7-6F28-D544-88EE-8804BCE97CA2}"/>
              </a:ext>
            </a:extLst>
          </p:cNvPr>
          <p:cNvSpPr>
            <a:spLocks noGrp="1"/>
          </p:cNvSpPr>
          <p:nvPr>
            <p:ph type="body" sz="quarter" idx="27" hasCustomPrompt="1"/>
          </p:nvPr>
        </p:nvSpPr>
        <p:spPr>
          <a:xfrm>
            <a:off x="9850722" y="749791"/>
            <a:ext cx="1833278" cy="2647746"/>
          </a:xfrm>
        </p:spPr>
        <p:txBody>
          <a:bodyPr anchor="ctr">
            <a:normAutofit/>
          </a:bodyPr>
          <a:lstStyle>
            <a:lvl1pPr marL="0" indent="0" algn="l">
              <a:lnSpc>
                <a:spcPct val="150000"/>
              </a:lnSpc>
              <a:buNone/>
              <a:defRPr lang="en-US" sz="1100" b="0" i="0" smtClean="0">
                <a:solidFill>
                  <a:schemeClr val="tx2"/>
                </a:solidFill>
                <a:effectLst/>
                <a:latin typeface="Arial" panose="020B0604020202020204" pitchFamily="34" charset="0"/>
                <a:cs typeface="Arial" panose="020B0604020202020204" pitchFamily="34" charset="0"/>
              </a:defRPr>
            </a:lvl1pPr>
          </a:lstStyle>
          <a:p>
            <a:r>
              <a:rPr lang="en-US" dirty="0"/>
              <a:t>Enter client’s testimonial here Lorem ipsum dolor sit </a:t>
            </a:r>
            <a:r>
              <a:rPr lang="en-US" dirty="0" err="1"/>
              <a:t>amet</a:t>
            </a:r>
            <a:r>
              <a:rPr lang="en-US" dirty="0"/>
              <a:t>, </a:t>
            </a:r>
            <a:r>
              <a:rPr lang="en-US" dirty="0" err="1"/>
              <a:t>consectetur</a:t>
            </a:r>
            <a:r>
              <a:rPr lang="en-US" dirty="0"/>
              <a:t> </a:t>
            </a:r>
            <a:r>
              <a:rPr lang="en-US" dirty="0" err="1"/>
              <a:t>adipiscing</a:t>
            </a:r>
            <a:r>
              <a:rPr lang="en-US" dirty="0"/>
              <a:t> </a:t>
            </a:r>
            <a:r>
              <a:rPr lang="en-US" dirty="0" err="1"/>
              <a:t>elit</a:t>
            </a:r>
            <a:r>
              <a:rPr lang="en-US" dirty="0"/>
              <a:t>. Donec </a:t>
            </a:r>
            <a:r>
              <a:rPr lang="en-US" dirty="0" err="1"/>
              <a:t>sagittis</a:t>
            </a:r>
            <a:r>
              <a:rPr lang="en-US" dirty="0"/>
              <a:t> </a:t>
            </a:r>
            <a:r>
              <a:rPr lang="en-US" dirty="0" err="1"/>
              <a:t>metus</a:t>
            </a:r>
            <a:r>
              <a:rPr lang="en-US" dirty="0"/>
              <a:t> </a:t>
            </a:r>
            <a:r>
              <a:rPr lang="en-US" dirty="0" err="1"/>
              <a:t>tortor</a:t>
            </a:r>
            <a:r>
              <a:rPr lang="en-US" dirty="0"/>
              <a:t>. </a:t>
            </a:r>
            <a:r>
              <a:rPr lang="en-US" dirty="0" err="1"/>
              <a:t>Pellentesque</a:t>
            </a:r>
            <a:r>
              <a:rPr lang="en-US" dirty="0"/>
              <a:t> </a:t>
            </a:r>
            <a:r>
              <a:rPr lang="en-US" dirty="0" err="1"/>
              <a:t>ornare</a:t>
            </a:r>
            <a:r>
              <a:rPr lang="en-US" dirty="0"/>
              <a:t>, </a:t>
            </a:r>
            <a:r>
              <a:rPr lang="en-US" dirty="0" err="1"/>
              <a:t>orci</a:t>
            </a:r>
            <a:r>
              <a:rPr lang="en-US" dirty="0"/>
              <a:t> </a:t>
            </a:r>
            <a:r>
              <a:rPr lang="en-US" dirty="0" err="1"/>
              <a:t>nec</a:t>
            </a:r>
            <a:r>
              <a:rPr lang="en-US" dirty="0"/>
              <a:t> fermentum gravida, diam </a:t>
            </a:r>
            <a:r>
              <a:rPr lang="en-US" dirty="0" err="1"/>
              <a:t>tortor</a:t>
            </a:r>
            <a:r>
              <a:rPr lang="en-US" dirty="0"/>
              <a:t> </a:t>
            </a:r>
            <a:r>
              <a:rPr lang="en-US" dirty="0" err="1"/>
              <a:t>ultrices</a:t>
            </a:r>
            <a:r>
              <a:rPr lang="en-US" dirty="0"/>
              <a:t> nisi, vitae </a:t>
            </a:r>
            <a:r>
              <a:rPr lang="en-US" dirty="0" err="1"/>
              <a:t>consequat</a:t>
            </a:r>
            <a:r>
              <a:rPr lang="en-US" dirty="0"/>
              <a:t> mi est. </a:t>
            </a:r>
          </a:p>
        </p:txBody>
      </p:sp>
      <p:sp>
        <p:nvSpPr>
          <p:cNvPr id="42" name="Text Placeholder 59">
            <a:extLst>
              <a:ext uri="{FF2B5EF4-FFF2-40B4-BE49-F238E27FC236}">
                <a16:creationId xmlns:a16="http://schemas.microsoft.com/office/drawing/2014/main" id="{2D5FFE6F-F14D-7840-A5B5-8FA896F76010}"/>
              </a:ext>
            </a:extLst>
          </p:cNvPr>
          <p:cNvSpPr>
            <a:spLocks noGrp="1"/>
          </p:cNvSpPr>
          <p:nvPr>
            <p:ph type="body" sz="quarter" idx="28" hasCustomPrompt="1"/>
          </p:nvPr>
        </p:nvSpPr>
        <p:spPr>
          <a:xfrm>
            <a:off x="9572624" y="4833613"/>
            <a:ext cx="2371725" cy="336023"/>
          </a:xfrm>
        </p:spPr>
        <p:txBody>
          <a:bodyPr anchor="b">
            <a:normAutofit/>
          </a:bodyPr>
          <a:lstStyle>
            <a:lvl1pPr marL="0" indent="0" algn="r">
              <a:lnSpc>
                <a:spcPct val="150000"/>
              </a:lnSpc>
              <a:buNone/>
              <a:defRPr lang="en-US" sz="1100" b="1" i="0" smtClean="0">
                <a:solidFill>
                  <a:schemeClr val="tx2"/>
                </a:solidFill>
                <a:effectLst/>
                <a:latin typeface="Arial" panose="020B0604020202020204" pitchFamily="34" charset="0"/>
                <a:cs typeface="Arial" panose="020B0604020202020204" pitchFamily="34" charset="0"/>
              </a:defRPr>
            </a:lvl1pPr>
          </a:lstStyle>
          <a:p>
            <a:r>
              <a:rPr lang="en-US" dirty="0"/>
              <a:t>Client’s full name</a:t>
            </a:r>
          </a:p>
        </p:txBody>
      </p:sp>
      <p:sp>
        <p:nvSpPr>
          <p:cNvPr id="43" name="Text Placeholder 59">
            <a:extLst>
              <a:ext uri="{FF2B5EF4-FFF2-40B4-BE49-F238E27FC236}">
                <a16:creationId xmlns:a16="http://schemas.microsoft.com/office/drawing/2014/main" id="{10FAECC0-E45B-3847-B081-EE29C0CDC530}"/>
              </a:ext>
            </a:extLst>
          </p:cNvPr>
          <p:cNvSpPr>
            <a:spLocks noGrp="1"/>
          </p:cNvSpPr>
          <p:nvPr>
            <p:ph type="body" sz="quarter" idx="29" hasCustomPrompt="1"/>
          </p:nvPr>
        </p:nvSpPr>
        <p:spPr>
          <a:xfrm>
            <a:off x="9572624" y="5169636"/>
            <a:ext cx="2371725" cy="336023"/>
          </a:xfrm>
        </p:spPr>
        <p:txBody>
          <a:bodyPr anchor="ctr">
            <a:normAutofit/>
          </a:bodyPr>
          <a:lstStyle>
            <a:lvl1pPr marL="0" indent="0" algn="r">
              <a:lnSpc>
                <a:spcPct val="150000"/>
              </a:lnSpc>
              <a:buNone/>
              <a:defRPr lang="en-US" sz="1100" b="0" i="1" smtClean="0">
                <a:solidFill>
                  <a:schemeClr val="tx2"/>
                </a:solidFill>
                <a:effectLst/>
                <a:latin typeface="Arial" panose="020B0604020202020204" pitchFamily="34" charset="0"/>
                <a:cs typeface="Arial" panose="020B0604020202020204" pitchFamily="34" charset="0"/>
              </a:defRPr>
            </a:lvl1pPr>
          </a:lstStyle>
          <a:p>
            <a:r>
              <a:rPr lang="en-US" dirty="0"/>
              <a:t>Title, Company</a:t>
            </a:r>
          </a:p>
        </p:txBody>
      </p:sp>
      <p:sp>
        <p:nvSpPr>
          <p:cNvPr id="35" name="Text Placeholder 34">
            <a:extLst>
              <a:ext uri="{FF2B5EF4-FFF2-40B4-BE49-F238E27FC236}">
                <a16:creationId xmlns:a16="http://schemas.microsoft.com/office/drawing/2014/main" id="{F9034734-F15F-1149-BB16-E26741D6F27F}"/>
              </a:ext>
            </a:extLst>
          </p:cNvPr>
          <p:cNvSpPr>
            <a:spLocks noGrp="1"/>
          </p:cNvSpPr>
          <p:nvPr>
            <p:ph type="body" sz="quarter" idx="30" hasCustomPrompt="1"/>
          </p:nvPr>
        </p:nvSpPr>
        <p:spPr>
          <a:xfrm>
            <a:off x="653943" y="1754080"/>
            <a:ext cx="2645368" cy="31958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company</a:t>
            </a:r>
          </a:p>
        </p:txBody>
      </p:sp>
      <p:sp>
        <p:nvSpPr>
          <p:cNvPr id="46" name="Text Placeholder 34">
            <a:extLst>
              <a:ext uri="{FF2B5EF4-FFF2-40B4-BE49-F238E27FC236}">
                <a16:creationId xmlns:a16="http://schemas.microsoft.com/office/drawing/2014/main" id="{163E6A40-8864-394A-A6E7-A1780BEA9C8C}"/>
              </a:ext>
            </a:extLst>
          </p:cNvPr>
          <p:cNvSpPr>
            <a:spLocks noGrp="1"/>
          </p:cNvSpPr>
          <p:nvPr>
            <p:ph type="body" sz="quarter" idx="31" hasCustomPrompt="1"/>
          </p:nvPr>
        </p:nvSpPr>
        <p:spPr>
          <a:xfrm>
            <a:off x="653943" y="2471927"/>
            <a:ext cx="2645368" cy="307565"/>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47" name="Text Placeholder 34">
            <a:extLst>
              <a:ext uri="{FF2B5EF4-FFF2-40B4-BE49-F238E27FC236}">
                <a16:creationId xmlns:a16="http://schemas.microsoft.com/office/drawing/2014/main" id="{E4428335-40CE-FB45-87B6-D447658CCBD1}"/>
              </a:ext>
            </a:extLst>
          </p:cNvPr>
          <p:cNvSpPr>
            <a:spLocks noGrp="1"/>
          </p:cNvSpPr>
          <p:nvPr>
            <p:ph type="body" sz="quarter" idx="32" hasCustomPrompt="1"/>
          </p:nvPr>
        </p:nvSpPr>
        <p:spPr>
          <a:xfrm>
            <a:off x="669496" y="3222983"/>
            <a:ext cx="2629815" cy="301934"/>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37" name="TextBox 36">
            <a:extLst>
              <a:ext uri="{FF2B5EF4-FFF2-40B4-BE49-F238E27FC236}">
                <a16:creationId xmlns:a16="http://schemas.microsoft.com/office/drawing/2014/main" id="{D2B4A9F3-FB24-D143-8C18-C94C789CB4A8}"/>
              </a:ext>
            </a:extLst>
          </p:cNvPr>
          <p:cNvSpPr txBox="1"/>
          <p:nvPr userDrawn="1"/>
        </p:nvSpPr>
        <p:spPr>
          <a:xfrm>
            <a:off x="653943" y="1500906"/>
            <a:ext cx="546945" cy="261610"/>
          </a:xfrm>
          <a:prstGeom prst="rect">
            <a:avLst/>
          </a:prstGeom>
          <a:noFill/>
        </p:spPr>
        <p:txBody>
          <a:bodyPr wrap="none" rtlCol="0">
            <a:spAutoFit/>
          </a:bodyPr>
          <a:lstStyle/>
          <a:p>
            <a:r>
              <a:rPr lang="en-VN" sz="1100" b="0" dirty="0">
                <a:solidFill>
                  <a:schemeClr val="accent2"/>
                </a:solidFill>
              </a:rPr>
              <a:t>Client</a:t>
            </a:r>
          </a:p>
        </p:txBody>
      </p:sp>
      <p:sp>
        <p:nvSpPr>
          <p:cNvPr id="49" name="TextBox 48">
            <a:extLst>
              <a:ext uri="{FF2B5EF4-FFF2-40B4-BE49-F238E27FC236}">
                <a16:creationId xmlns:a16="http://schemas.microsoft.com/office/drawing/2014/main" id="{A603A48E-0C36-0C4A-8955-576B8486C987}"/>
              </a:ext>
            </a:extLst>
          </p:cNvPr>
          <p:cNvSpPr txBox="1"/>
          <p:nvPr userDrawn="1"/>
        </p:nvSpPr>
        <p:spPr>
          <a:xfrm>
            <a:off x="653943" y="2224968"/>
            <a:ext cx="591829" cy="261610"/>
          </a:xfrm>
          <a:prstGeom prst="rect">
            <a:avLst/>
          </a:prstGeom>
          <a:noFill/>
        </p:spPr>
        <p:txBody>
          <a:bodyPr wrap="none" rtlCol="0">
            <a:spAutoFit/>
          </a:bodyPr>
          <a:lstStyle/>
          <a:p>
            <a:r>
              <a:rPr lang="en-VN" sz="1100" b="0" dirty="0">
                <a:solidFill>
                  <a:schemeClr val="accent2"/>
                </a:solidFill>
              </a:rPr>
              <a:t>Sector</a:t>
            </a:r>
          </a:p>
        </p:txBody>
      </p:sp>
      <p:sp>
        <p:nvSpPr>
          <p:cNvPr id="50" name="TextBox 49">
            <a:extLst>
              <a:ext uri="{FF2B5EF4-FFF2-40B4-BE49-F238E27FC236}">
                <a16:creationId xmlns:a16="http://schemas.microsoft.com/office/drawing/2014/main" id="{D879EF10-242C-6944-8DDD-C02F7A37C818}"/>
              </a:ext>
            </a:extLst>
          </p:cNvPr>
          <p:cNvSpPr txBox="1"/>
          <p:nvPr userDrawn="1"/>
        </p:nvSpPr>
        <p:spPr>
          <a:xfrm>
            <a:off x="640248" y="2964023"/>
            <a:ext cx="1140056" cy="261610"/>
          </a:xfrm>
          <a:prstGeom prst="rect">
            <a:avLst/>
          </a:prstGeom>
          <a:noFill/>
        </p:spPr>
        <p:txBody>
          <a:bodyPr wrap="none" rtlCol="0">
            <a:spAutoFit/>
          </a:bodyPr>
          <a:lstStyle/>
          <a:p>
            <a:r>
              <a:rPr lang="en-VN" sz="1100" b="0" dirty="0">
                <a:solidFill>
                  <a:schemeClr val="accent2"/>
                </a:solidFill>
              </a:rPr>
              <a:t>Type of service</a:t>
            </a:r>
          </a:p>
        </p:txBody>
      </p:sp>
      <p:sp>
        <p:nvSpPr>
          <p:cNvPr id="51" name="TextBox 50">
            <a:extLst>
              <a:ext uri="{FF2B5EF4-FFF2-40B4-BE49-F238E27FC236}">
                <a16:creationId xmlns:a16="http://schemas.microsoft.com/office/drawing/2014/main" id="{EA40E8C8-0372-0C42-8B48-475BAA0E4BEC}"/>
              </a:ext>
            </a:extLst>
          </p:cNvPr>
          <p:cNvSpPr txBox="1"/>
          <p:nvPr userDrawn="1"/>
        </p:nvSpPr>
        <p:spPr>
          <a:xfrm>
            <a:off x="653943" y="3681551"/>
            <a:ext cx="915635" cy="261610"/>
          </a:xfrm>
          <a:prstGeom prst="rect">
            <a:avLst/>
          </a:prstGeom>
          <a:noFill/>
        </p:spPr>
        <p:txBody>
          <a:bodyPr wrap="none" rtlCol="0">
            <a:spAutoFit/>
          </a:bodyPr>
          <a:lstStyle/>
          <a:p>
            <a:r>
              <a:rPr lang="en-VN" sz="1100" b="0" dirty="0">
                <a:solidFill>
                  <a:schemeClr val="accent2"/>
                </a:solidFill>
              </a:rPr>
              <a:t>Technology</a:t>
            </a:r>
          </a:p>
        </p:txBody>
      </p:sp>
      <p:sp>
        <p:nvSpPr>
          <p:cNvPr id="52" name="Text Placeholder 34">
            <a:extLst>
              <a:ext uri="{FF2B5EF4-FFF2-40B4-BE49-F238E27FC236}">
                <a16:creationId xmlns:a16="http://schemas.microsoft.com/office/drawing/2014/main" id="{05EC25B9-0F5A-C540-8C78-34444458DAA1}"/>
              </a:ext>
            </a:extLst>
          </p:cNvPr>
          <p:cNvSpPr>
            <a:spLocks noGrp="1"/>
          </p:cNvSpPr>
          <p:nvPr>
            <p:ph type="body" sz="quarter" idx="33" hasCustomPrompt="1"/>
          </p:nvPr>
        </p:nvSpPr>
        <p:spPr>
          <a:xfrm>
            <a:off x="669496" y="3904760"/>
            <a:ext cx="2629815" cy="618451"/>
          </a:xfrm>
        </p:spPr>
        <p:txBody>
          <a:bodyPr>
            <a:noAutofit/>
          </a:bodyPr>
          <a:lstStyle>
            <a:lvl1pPr>
              <a:buNone/>
              <a:defRPr sz="1100">
                <a:solidFill>
                  <a:schemeClr val="tx2"/>
                </a:solidFill>
              </a:defRPr>
            </a:lvl1pPr>
            <a:lvl2pPr>
              <a:buNone/>
              <a:defRPr sz="800"/>
            </a:lvl2pPr>
            <a:lvl3pPr>
              <a:buNone/>
              <a:defRPr sz="700"/>
            </a:lvl3pPr>
            <a:lvl4pPr>
              <a:buNone/>
              <a:defRPr sz="600"/>
            </a:lvl4pPr>
            <a:lvl5pPr>
              <a:buNone/>
              <a:defRPr sz="600"/>
            </a:lvl5pPr>
          </a:lstStyle>
          <a:p>
            <a:pPr lvl="0"/>
            <a:r>
              <a:rPr lang="en-US" dirty="0"/>
              <a:t>Enter sector</a:t>
            </a:r>
          </a:p>
        </p:txBody>
      </p:sp>
      <p:sp>
        <p:nvSpPr>
          <p:cNvPr id="24" name="Rectangle 23">
            <a:extLst>
              <a:ext uri="{FF2B5EF4-FFF2-40B4-BE49-F238E27FC236}">
                <a16:creationId xmlns:a16="http://schemas.microsoft.com/office/drawing/2014/main" id="{DFF17DEC-DADA-FEB5-5581-1C8150FA4AD5}"/>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0953366"/>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lient win">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8E4E2945-AD11-034A-9C7A-51C2300F8B98}"/>
              </a:ext>
            </a:extLst>
          </p:cNvPr>
          <p:cNvSpPr/>
          <p:nvPr userDrawn="1"/>
        </p:nvSpPr>
        <p:spPr>
          <a:xfrm>
            <a:off x="8255000" y="0"/>
            <a:ext cx="3937000" cy="6858000"/>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6" name="Title 1">
            <a:extLst>
              <a:ext uri="{FF2B5EF4-FFF2-40B4-BE49-F238E27FC236}">
                <a16:creationId xmlns:a16="http://schemas.microsoft.com/office/drawing/2014/main" id="{2D22BEA4-8BB1-1642-B564-66033C8687CE}"/>
              </a:ext>
            </a:extLst>
          </p:cNvPr>
          <p:cNvSpPr>
            <a:spLocks noGrp="1"/>
          </p:cNvSpPr>
          <p:nvPr>
            <p:ph type="title" hasCustomPrompt="1"/>
          </p:nvPr>
        </p:nvSpPr>
        <p:spPr>
          <a:xfrm>
            <a:off x="2187615" y="405446"/>
            <a:ext cx="5783568" cy="538696"/>
          </a:xfrm>
        </p:spPr>
        <p:txBody>
          <a:bodyPr anchor="t">
            <a:noAutofit/>
          </a:bodyPr>
          <a:lstStyle>
            <a:lvl1pPr algn="l">
              <a:defRPr sz="3200">
                <a:solidFill>
                  <a:schemeClr val="accent1"/>
                </a:solidFill>
              </a:defRPr>
            </a:lvl1pPr>
          </a:lstStyle>
          <a:p>
            <a:r>
              <a:rPr lang="vi-VN" dirty="0"/>
              <a:t>Main heading</a:t>
            </a:r>
            <a:endParaRPr lang="en-US" dirty="0"/>
          </a:p>
        </p:txBody>
      </p:sp>
      <p:sp>
        <p:nvSpPr>
          <p:cNvPr id="7" name="Picture Placeholder 33">
            <a:extLst>
              <a:ext uri="{FF2B5EF4-FFF2-40B4-BE49-F238E27FC236}">
                <a16:creationId xmlns:a16="http://schemas.microsoft.com/office/drawing/2014/main" id="{37F75AF6-AA50-C34F-9CE7-AE9F881E56C4}"/>
              </a:ext>
            </a:extLst>
          </p:cNvPr>
          <p:cNvSpPr>
            <a:spLocks noGrp="1"/>
          </p:cNvSpPr>
          <p:nvPr>
            <p:ph type="pic" sz="quarter" idx="10" hasCustomPrompt="1"/>
          </p:nvPr>
        </p:nvSpPr>
        <p:spPr>
          <a:xfrm>
            <a:off x="782744" y="393167"/>
            <a:ext cx="1120107" cy="935040"/>
          </a:xfrm>
        </p:spPr>
        <p:txBody>
          <a:bodyPr anchor="ctr">
            <a:normAutofit/>
          </a:bodyPr>
          <a:lstStyle>
            <a:lvl1pPr marL="0" indent="0" algn="ctr">
              <a:buNone/>
              <a:defRPr sz="1800"/>
            </a:lvl1pPr>
          </a:lstStyle>
          <a:p>
            <a:r>
              <a:rPr lang="en-VN" dirty="0"/>
              <a:t>Logo</a:t>
            </a:r>
          </a:p>
          <a:p>
            <a:r>
              <a:rPr lang="en-VN" dirty="0"/>
              <a:t>here</a:t>
            </a:r>
          </a:p>
        </p:txBody>
      </p:sp>
      <p:sp>
        <p:nvSpPr>
          <p:cNvPr id="9" name="Text Placeholder 59">
            <a:extLst>
              <a:ext uri="{FF2B5EF4-FFF2-40B4-BE49-F238E27FC236}">
                <a16:creationId xmlns:a16="http://schemas.microsoft.com/office/drawing/2014/main" id="{A0956A23-A1E1-E548-AF28-715116828F0B}"/>
              </a:ext>
            </a:extLst>
          </p:cNvPr>
          <p:cNvSpPr>
            <a:spLocks noGrp="1"/>
          </p:cNvSpPr>
          <p:nvPr>
            <p:ph type="body" sz="quarter" idx="16"/>
          </p:nvPr>
        </p:nvSpPr>
        <p:spPr>
          <a:xfrm>
            <a:off x="782638" y="3741738"/>
            <a:ext cx="7110411" cy="908722"/>
          </a:xfrm>
        </p:spPr>
        <p:txBody>
          <a:bodyPr>
            <a:normAutofit/>
          </a:bodyPr>
          <a:lstStyle>
            <a:lvl1pPr marL="0" indent="0">
              <a:buNone/>
              <a:defRPr sz="1200"/>
            </a:lvl1pPr>
          </a:lstStyle>
          <a:p>
            <a:pPr lvl="0"/>
            <a:r>
              <a:rPr lang="en-US"/>
              <a:t>Click to edit Master text styles</a:t>
            </a:r>
          </a:p>
        </p:txBody>
      </p:sp>
      <p:sp>
        <p:nvSpPr>
          <p:cNvPr id="10" name="Text Placeholder 61">
            <a:extLst>
              <a:ext uri="{FF2B5EF4-FFF2-40B4-BE49-F238E27FC236}">
                <a16:creationId xmlns:a16="http://schemas.microsoft.com/office/drawing/2014/main" id="{BCF37FE9-AE3D-6649-AB58-811A3A9C47AC}"/>
              </a:ext>
            </a:extLst>
          </p:cNvPr>
          <p:cNvSpPr>
            <a:spLocks noGrp="1"/>
          </p:cNvSpPr>
          <p:nvPr>
            <p:ph type="body" sz="quarter" idx="17" hasCustomPrompt="1"/>
          </p:nvPr>
        </p:nvSpPr>
        <p:spPr>
          <a:xfrm>
            <a:off x="782638" y="3321050"/>
            <a:ext cx="7110411" cy="420688"/>
          </a:xfrm>
        </p:spPr>
        <p:txBody>
          <a:bodyPr>
            <a:normAutofit/>
          </a:bodyPr>
          <a:lstStyle>
            <a:lvl1pPr marL="0" indent="0">
              <a:buNone/>
              <a:defRPr sz="1800" b="1"/>
            </a:lvl1pPr>
          </a:lstStyle>
          <a:p>
            <a:pPr lvl="0"/>
            <a:r>
              <a:rPr lang="en-GB" dirty="0"/>
              <a:t>Enter </a:t>
            </a:r>
            <a:r>
              <a:rPr lang="en-US" dirty="0"/>
              <a:t>Client’s Challenge</a:t>
            </a:r>
            <a:endParaRPr lang="en-VN" dirty="0"/>
          </a:p>
        </p:txBody>
      </p:sp>
      <p:sp>
        <p:nvSpPr>
          <p:cNvPr id="11" name="Text Placeholder 59">
            <a:extLst>
              <a:ext uri="{FF2B5EF4-FFF2-40B4-BE49-F238E27FC236}">
                <a16:creationId xmlns:a16="http://schemas.microsoft.com/office/drawing/2014/main" id="{3193DB20-9159-DC40-9A97-9D15C497D175}"/>
              </a:ext>
            </a:extLst>
          </p:cNvPr>
          <p:cNvSpPr>
            <a:spLocks noGrp="1"/>
          </p:cNvSpPr>
          <p:nvPr>
            <p:ph type="body" sz="quarter" idx="18"/>
          </p:nvPr>
        </p:nvSpPr>
        <p:spPr>
          <a:xfrm>
            <a:off x="782638" y="2221051"/>
            <a:ext cx="7110411" cy="856221"/>
          </a:xfrm>
        </p:spPr>
        <p:txBody>
          <a:bodyPr>
            <a:normAutofit/>
          </a:bodyPr>
          <a:lstStyle>
            <a:lvl1pPr marL="0" indent="0">
              <a:buNone/>
              <a:defRPr sz="1200"/>
            </a:lvl1pPr>
          </a:lstStyle>
          <a:p>
            <a:pPr lvl="0"/>
            <a:r>
              <a:rPr lang="en-US"/>
              <a:t>Click to edit Master text styles</a:t>
            </a:r>
          </a:p>
        </p:txBody>
      </p:sp>
      <p:sp>
        <p:nvSpPr>
          <p:cNvPr id="12" name="Text Placeholder 61">
            <a:extLst>
              <a:ext uri="{FF2B5EF4-FFF2-40B4-BE49-F238E27FC236}">
                <a16:creationId xmlns:a16="http://schemas.microsoft.com/office/drawing/2014/main" id="{9E586DCF-0E41-714A-96AB-5F61965B21FB}"/>
              </a:ext>
            </a:extLst>
          </p:cNvPr>
          <p:cNvSpPr>
            <a:spLocks noGrp="1"/>
          </p:cNvSpPr>
          <p:nvPr>
            <p:ph type="body" sz="quarter" idx="19" hasCustomPrompt="1"/>
          </p:nvPr>
        </p:nvSpPr>
        <p:spPr>
          <a:xfrm>
            <a:off x="782638" y="1800363"/>
            <a:ext cx="7110411" cy="420688"/>
          </a:xfrm>
        </p:spPr>
        <p:txBody>
          <a:bodyPr>
            <a:normAutofit/>
          </a:bodyPr>
          <a:lstStyle>
            <a:lvl1pPr marL="0" indent="0">
              <a:buNone/>
              <a:defRPr sz="1800" b="1"/>
            </a:lvl1pPr>
          </a:lstStyle>
          <a:p>
            <a:r>
              <a:rPr lang="en-GB" dirty="0"/>
              <a:t>Enter What the client does</a:t>
            </a:r>
            <a:r>
              <a:rPr lang="en-VN" dirty="0"/>
              <a:t>?</a:t>
            </a:r>
            <a:endParaRPr lang="en-GB" dirty="0"/>
          </a:p>
        </p:txBody>
      </p:sp>
      <p:sp>
        <p:nvSpPr>
          <p:cNvPr id="13" name="Text Placeholder 59">
            <a:extLst>
              <a:ext uri="{FF2B5EF4-FFF2-40B4-BE49-F238E27FC236}">
                <a16:creationId xmlns:a16="http://schemas.microsoft.com/office/drawing/2014/main" id="{7FA03790-0323-9748-B70E-50C524B5D28F}"/>
              </a:ext>
            </a:extLst>
          </p:cNvPr>
          <p:cNvSpPr>
            <a:spLocks noGrp="1"/>
          </p:cNvSpPr>
          <p:nvPr>
            <p:ph type="body" sz="quarter" idx="20"/>
          </p:nvPr>
        </p:nvSpPr>
        <p:spPr>
          <a:xfrm>
            <a:off x="782638" y="5272364"/>
            <a:ext cx="7110411" cy="1098550"/>
          </a:xfrm>
        </p:spPr>
        <p:txBody>
          <a:bodyPr>
            <a:normAutofit/>
          </a:bodyPr>
          <a:lstStyle>
            <a:lvl1pPr marL="0" indent="0">
              <a:buNone/>
              <a:defRPr sz="1200"/>
            </a:lvl1pPr>
          </a:lstStyle>
          <a:p>
            <a:pPr lvl="0"/>
            <a:r>
              <a:rPr lang="en-US"/>
              <a:t>Click to edit Master text styles</a:t>
            </a:r>
          </a:p>
        </p:txBody>
      </p:sp>
      <p:sp>
        <p:nvSpPr>
          <p:cNvPr id="16" name="Text Placeholder 5">
            <a:extLst>
              <a:ext uri="{FF2B5EF4-FFF2-40B4-BE49-F238E27FC236}">
                <a16:creationId xmlns:a16="http://schemas.microsoft.com/office/drawing/2014/main" id="{058D1DF2-D126-BF49-B38B-2B3B27C4AF69}"/>
              </a:ext>
            </a:extLst>
          </p:cNvPr>
          <p:cNvSpPr>
            <a:spLocks noGrp="1"/>
          </p:cNvSpPr>
          <p:nvPr>
            <p:ph type="body" sz="quarter" idx="24" hasCustomPrompt="1"/>
          </p:nvPr>
        </p:nvSpPr>
        <p:spPr>
          <a:xfrm>
            <a:off x="8716963" y="1517464"/>
            <a:ext cx="3113087" cy="361950"/>
          </a:xfrm>
        </p:spPr>
        <p:txBody>
          <a:bodyPr>
            <a:noAutofit/>
          </a:bodyPr>
          <a:lstStyle>
            <a:lvl1pPr marL="0" indent="0">
              <a:buNone/>
              <a:defRPr sz="1800">
                <a:solidFill>
                  <a:schemeClr val="bg2"/>
                </a:solidFill>
              </a:defRPr>
            </a:lvl1pPr>
          </a:lstStyle>
          <a:p>
            <a:pPr lvl="0"/>
            <a:r>
              <a:rPr lang="en-US" dirty="0"/>
              <a:t>Input client name here</a:t>
            </a:r>
            <a:endParaRPr lang="en-VN" dirty="0"/>
          </a:p>
        </p:txBody>
      </p:sp>
      <p:sp>
        <p:nvSpPr>
          <p:cNvPr id="18" name="Text Placeholder 5">
            <a:extLst>
              <a:ext uri="{FF2B5EF4-FFF2-40B4-BE49-F238E27FC236}">
                <a16:creationId xmlns:a16="http://schemas.microsoft.com/office/drawing/2014/main" id="{24588786-9DD0-AF42-A1BD-C768957AC9E2}"/>
              </a:ext>
            </a:extLst>
          </p:cNvPr>
          <p:cNvSpPr>
            <a:spLocks noGrp="1"/>
          </p:cNvSpPr>
          <p:nvPr>
            <p:ph type="body" sz="quarter" idx="26" hasCustomPrompt="1"/>
          </p:nvPr>
        </p:nvSpPr>
        <p:spPr>
          <a:xfrm>
            <a:off x="8716963" y="2571012"/>
            <a:ext cx="3113087" cy="361950"/>
          </a:xfrm>
        </p:spPr>
        <p:txBody>
          <a:bodyPr>
            <a:noAutofit/>
          </a:bodyPr>
          <a:lstStyle>
            <a:lvl1pPr marL="0" indent="0">
              <a:buNone/>
              <a:defRPr sz="1800">
                <a:solidFill>
                  <a:schemeClr val="bg2"/>
                </a:solidFill>
              </a:defRPr>
            </a:lvl1pPr>
          </a:lstStyle>
          <a:p>
            <a:pPr lvl="0"/>
            <a:r>
              <a:rPr lang="en-US" dirty="0"/>
              <a:t>Input project name here</a:t>
            </a:r>
            <a:endParaRPr lang="en-VN" dirty="0"/>
          </a:p>
        </p:txBody>
      </p:sp>
      <p:sp>
        <p:nvSpPr>
          <p:cNvPr id="20" name="Text Placeholder 5">
            <a:extLst>
              <a:ext uri="{FF2B5EF4-FFF2-40B4-BE49-F238E27FC236}">
                <a16:creationId xmlns:a16="http://schemas.microsoft.com/office/drawing/2014/main" id="{EC70C7AC-327A-9B4C-B8A3-D6FADD08274F}"/>
              </a:ext>
            </a:extLst>
          </p:cNvPr>
          <p:cNvSpPr>
            <a:spLocks noGrp="1"/>
          </p:cNvSpPr>
          <p:nvPr>
            <p:ph type="body" sz="quarter" idx="28" hasCustomPrompt="1"/>
          </p:nvPr>
        </p:nvSpPr>
        <p:spPr>
          <a:xfrm>
            <a:off x="8716963" y="3584803"/>
            <a:ext cx="3113087" cy="361950"/>
          </a:xfrm>
        </p:spPr>
        <p:txBody>
          <a:bodyPr>
            <a:noAutofit/>
          </a:bodyPr>
          <a:lstStyle>
            <a:lvl1pPr marL="0" indent="0">
              <a:buNone/>
              <a:defRPr sz="1800">
                <a:solidFill>
                  <a:schemeClr val="bg2"/>
                </a:solidFill>
              </a:defRPr>
            </a:lvl1pPr>
          </a:lstStyle>
          <a:p>
            <a:pPr lvl="0"/>
            <a:r>
              <a:rPr lang="en-US" dirty="0"/>
              <a:t>(</a:t>
            </a:r>
            <a:r>
              <a:rPr lang="en-US" dirty="0" err="1"/>
              <a:t>Numeber</a:t>
            </a:r>
            <a:r>
              <a:rPr lang="en-US" dirty="0"/>
              <a:t>) FTEs</a:t>
            </a:r>
            <a:endParaRPr lang="en-VN" dirty="0"/>
          </a:p>
        </p:txBody>
      </p:sp>
      <p:sp>
        <p:nvSpPr>
          <p:cNvPr id="22" name="Text Placeholder 5">
            <a:extLst>
              <a:ext uri="{FF2B5EF4-FFF2-40B4-BE49-F238E27FC236}">
                <a16:creationId xmlns:a16="http://schemas.microsoft.com/office/drawing/2014/main" id="{69E46635-30AD-734F-AFD6-3D7ADBB0832F}"/>
              </a:ext>
            </a:extLst>
          </p:cNvPr>
          <p:cNvSpPr>
            <a:spLocks noGrp="1"/>
          </p:cNvSpPr>
          <p:nvPr>
            <p:ph type="body" sz="quarter" idx="30" hasCustomPrompt="1"/>
          </p:nvPr>
        </p:nvSpPr>
        <p:spPr>
          <a:xfrm>
            <a:off x="8716963" y="4638351"/>
            <a:ext cx="3113087" cy="361950"/>
          </a:xfrm>
        </p:spPr>
        <p:txBody>
          <a:bodyPr>
            <a:noAutofit/>
          </a:bodyPr>
          <a:lstStyle>
            <a:lvl1pPr marL="0" indent="0">
              <a:buNone/>
              <a:defRPr sz="1800">
                <a:solidFill>
                  <a:schemeClr val="bg2"/>
                </a:solidFill>
              </a:defRPr>
            </a:lvl1pPr>
          </a:lstStyle>
          <a:p>
            <a:pPr lvl="0"/>
            <a:r>
              <a:rPr lang="en-US" dirty="0"/>
              <a:t>Input service line here</a:t>
            </a:r>
            <a:endParaRPr lang="en-VN" dirty="0"/>
          </a:p>
        </p:txBody>
      </p:sp>
      <p:sp>
        <p:nvSpPr>
          <p:cNvPr id="24" name="Text Placeholder 61">
            <a:extLst>
              <a:ext uri="{FF2B5EF4-FFF2-40B4-BE49-F238E27FC236}">
                <a16:creationId xmlns:a16="http://schemas.microsoft.com/office/drawing/2014/main" id="{5419A82F-1021-4149-8163-AA80E4F67372}"/>
              </a:ext>
            </a:extLst>
          </p:cNvPr>
          <p:cNvSpPr>
            <a:spLocks noGrp="1"/>
          </p:cNvSpPr>
          <p:nvPr>
            <p:ph type="body" sz="quarter" idx="31" hasCustomPrompt="1"/>
          </p:nvPr>
        </p:nvSpPr>
        <p:spPr>
          <a:xfrm>
            <a:off x="782638" y="4832350"/>
            <a:ext cx="7110411" cy="420688"/>
          </a:xfrm>
        </p:spPr>
        <p:txBody>
          <a:bodyPr>
            <a:normAutofit/>
          </a:bodyPr>
          <a:lstStyle>
            <a:lvl1pPr marL="0" indent="0">
              <a:buNone/>
              <a:defRPr sz="1800" b="1"/>
            </a:lvl1pPr>
          </a:lstStyle>
          <a:p>
            <a:pPr marL="0" indent="0">
              <a:buNone/>
            </a:pPr>
            <a:r>
              <a:rPr lang="en-GB" dirty="0"/>
              <a:t>Enter </a:t>
            </a:r>
            <a:r>
              <a:rPr lang="en-US" sz="1800" b="1" dirty="0">
                <a:latin typeface="Arial" panose="020B0604020202020204" pitchFamily="34" charset="0"/>
                <a:cs typeface="Arial" panose="020B0604020202020204" pitchFamily="34" charset="0"/>
              </a:rPr>
              <a:t>W</a:t>
            </a:r>
            <a:r>
              <a:rPr lang="en-VN" sz="1800" b="1" dirty="0">
                <a:latin typeface="Arial" panose="020B0604020202020204" pitchFamily="34" charset="0"/>
                <a:cs typeface="Arial" panose="020B0604020202020204" pitchFamily="34" charset="0"/>
              </a:rPr>
              <a:t>hat is NashTech hoping to do?</a:t>
            </a:r>
          </a:p>
        </p:txBody>
      </p:sp>
      <p:sp>
        <p:nvSpPr>
          <p:cNvPr id="25" name="TextBox 24">
            <a:extLst>
              <a:ext uri="{FF2B5EF4-FFF2-40B4-BE49-F238E27FC236}">
                <a16:creationId xmlns:a16="http://schemas.microsoft.com/office/drawing/2014/main" id="{EE73179C-B18B-6A44-BD8D-37604862C9C9}"/>
              </a:ext>
            </a:extLst>
          </p:cNvPr>
          <p:cNvSpPr txBox="1"/>
          <p:nvPr userDrawn="1"/>
        </p:nvSpPr>
        <p:spPr>
          <a:xfrm>
            <a:off x="8716963" y="1238669"/>
            <a:ext cx="505267" cy="230832"/>
          </a:xfrm>
          <a:prstGeom prst="rect">
            <a:avLst/>
          </a:prstGeom>
          <a:noFill/>
        </p:spPr>
        <p:txBody>
          <a:bodyPr wrap="none" rtlCol="0">
            <a:spAutoFit/>
          </a:bodyPr>
          <a:lstStyle/>
          <a:p>
            <a:r>
              <a:rPr lang="en-VN" sz="900" b="1" dirty="0">
                <a:solidFill>
                  <a:schemeClr val="accent2"/>
                </a:solidFill>
              </a:rPr>
              <a:t>Client</a:t>
            </a:r>
            <a:endParaRPr lang="en-VN" sz="1000" b="1" dirty="0">
              <a:solidFill>
                <a:schemeClr val="accent2"/>
              </a:solidFill>
            </a:endParaRPr>
          </a:p>
        </p:txBody>
      </p:sp>
      <p:sp>
        <p:nvSpPr>
          <p:cNvPr id="26" name="TextBox 25">
            <a:extLst>
              <a:ext uri="{FF2B5EF4-FFF2-40B4-BE49-F238E27FC236}">
                <a16:creationId xmlns:a16="http://schemas.microsoft.com/office/drawing/2014/main" id="{45CAE244-599F-C74D-A1C6-2CB0C002D4FE}"/>
              </a:ext>
            </a:extLst>
          </p:cNvPr>
          <p:cNvSpPr txBox="1"/>
          <p:nvPr userDrawn="1"/>
        </p:nvSpPr>
        <p:spPr>
          <a:xfrm>
            <a:off x="8716963" y="2315115"/>
            <a:ext cx="944489" cy="246221"/>
          </a:xfrm>
          <a:prstGeom prst="rect">
            <a:avLst/>
          </a:prstGeom>
          <a:noFill/>
        </p:spPr>
        <p:txBody>
          <a:bodyPr wrap="none" rtlCol="0">
            <a:spAutoFit/>
          </a:bodyPr>
          <a:lstStyle/>
          <a:p>
            <a:r>
              <a:rPr lang="en-VN" sz="900" b="1" dirty="0">
                <a:solidFill>
                  <a:schemeClr val="accent2"/>
                </a:solidFill>
              </a:rPr>
              <a:t>Project</a:t>
            </a:r>
            <a:r>
              <a:rPr lang="en-VN" sz="1000" b="1" dirty="0">
                <a:solidFill>
                  <a:schemeClr val="accent2"/>
                </a:solidFill>
              </a:rPr>
              <a:t> name</a:t>
            </a:r>
          </a:p>
        </p:txBody>
      </p:sp>
      <p:sp>
        <p:nvSpPr>
          <p:cNvPr id="27" name="TextBox 26">
            <a:extLst>
              <a:ext uri="{FF2B5EF4-FFF2-40B4-BE49-F238E27FC236}">
                <a16:creationId xmlns:a16="http://schemas.microsoft.com/office/drawing/2014/main" id="{4B7863F1-9EE3-AF49-96CE-6EB669EB0E0A}"/>
              </a:ext>
            </a:extLst>
          </p:cNvPr>
          <p:cNvSpPr txBox="1"/>
          <p:nvPr userDrawn="1"/>
        </p:nvSpPr>
        <p:spPr>
          <a:xfrm>
            <a:off x="8716963" y="3310538"/>
            <a:ext cx="736099" cy="230832"/>
          </a:xfrm>
          <a:prstGeom prst="rect">
            <a:avLst/>
          </a:prstGeom>
          <a:noFill/>
        </p:spPr>
        <p:txBody>
          <a:bodyPr wrap="none" rtlCol="0">
            <a:spAutoFit/>
          </a:bodyPr>
          <a:lstStyle/>
          <a:p>
            <a:r>
              <a:rPr lang="en-VN" sz="900" b="1" dirty="0">
                <a:solidFill>
                  <a:schemeClr val="accent2"/>
                </a:solidFill>
              </a:rPr>
              <a:t>Team size</a:t>
            </a:r>
            <a:endParaRPr lang="en-VN" sz="1000" b="1" dirty="0">
              <a:solidFill>
                <a:schemeClr val="accent2"/>
              </a:solidFill>
            </a:endParaRPr>
          </a:p>
        </p:txBody>
      </p:sp>
      <p:sp>
        <p:nvSpPr>
          <p:cNvPr id="28" name="TextBox 27">
            <a:extLst>
              <a:ext uri="{FF2B5EF4-FFF2-40B4-BE49-F238E27FC236}">
                <a16:creationId xmlns:a16="http://schemas.microsoft.com/office/drawing/2014/main" id="{B4DEEE2E-EED2-7C4F-A247-8D70B3557167}"/>
              </a:ext>
            </a:extLst>
          </p:cNvPr>
          <p:cNvSpPr txBox="1"/>
          <p:nvPr userDrawn="1"/>
        </p:nvSpPr>
        <p:spPr>
          <a:xfrm>
            <a:off x="8716963" y="4398559"/>
            <a:ext cx="1114408" cy="230832"/>
          </a:xfrm>
          <a:prstGeom prst="rect">
            <a:avLst/>
          </a:prstGeom>
          <a:noFill/>
        </p:spPr>
        <p:txBody>
          <a:bodyPr wrap="none" rtlCol="0">
            <a:spAutoFit/>
          </a:bodyPr>
          <a:lstStyle/>
          <a:p>
            <a:r>
              <a:rPr lang="en-VN" sz="900" b="1" dirty="0">
                <a:solidFill>
                  <a:schemeClr val="accent2"/>
                </a:solidFill>
              </a:rPr>
              <a:t>Our service lines</a:t>
            </a:r>
            <a:endParaRPr lang="en-VN" sz="1000" b="1" dirty="0">
              <a:solidFill>
                <a:schemeClr val="accent2"/>
              </a:solidFill>
            </a:endParaRPr>
          </a:p>
        </p:txBody>
      </p:sp>
      <p:sp>
        <p:nvSpPr>
          <p:cNvPr id="3" name="Text Placeholder 2">
            <a:extLst>
              <a:ext uri="{FF2B5EF4-FFF2-40B4-BE49-F238E27FC236}">
                <a16:creationId xmlns:a16="http://schemas.microsoft.com/office/drawing/2014/main" id="{23F6F13D-0091-4527-8DCC-374A2D6011BD}"/>
              </a:ext>
            </a:extLst>
          </p:cNvPr>
          <p:cNvSpPr>
            <a:spLocks noGrp="1"/>
          </p:cNvSpPr>
          <p:nvPr>
            <p:ph type="body" sz="quarter" idx="32" hasCustomPrompt="1"/>
          </p:nvPr>
        </p:nvSpPr>
        <p:spPr>
          <a:xfrm>
            <a:off x="2187014" y="967008"/>
            <a:ext cx="5783823" cy="397822"/>
          </a:xfrm>
        </p:spPr>
        <p:txBody>
          <a:bodyPr/>
          <a:lstStyle>
            <a:lvl1pPr marL="0" indent="0">
              <a:buNone/>
              <a:defRPr b="1">
                <a:solidFill>
                  <a:schemeClr val="bg2"/>
                </a:solidFill>
              </a:defRPr>
            </a:lvl1pPr>
          </a:lstStyle>
          <a:p>
            <a:pPr marL="0" marR="0" lvl="0" indent="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None/>
              <a:tabLst/>
              <a:defRPr/>
            </a:pPr>
            <a:r>
              <a:rPr lang="en-US" dirty="0"/>
              <a:t>Sub heading</a:t>
            </a:r>
            <a:endParaRPr lang="en-VN" dirty="0"/>
          </a:p>
          <a:p>
            <a:pPr lvl="0"/>
            <a:endParaRPr lang="en-US" dirty="0"/>
          </a:p>
        </p:txBody>
      </p:sp>
      <p:sp>
        <p:nvSpPr>
          <p:cNvPr id="21" name="Rectangle 20">
            <a:extLst>
              <a:ext uri="{FF2B5EF4-FFF2-40B4-BE49-F238E27FC236}">
                <a16:creationId xmlns:a16="http://schemas.microsoft.com/office/drawing/2014/main" id="{312D99CC-BD3D-187B-DA10-860AC23DC095}"/>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65646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rvice lines">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38200" y="405446"/>
            <a:ext cx="10544503" cy="538696"/>
          </a:xfrm>
        </p:spPr>
        <p:txBody>
          <a:bodyPr anchor="t">
            <a:noAutofit/>
          </a:bodyPr>
          <a:lstStyle>
            <a:lvl1pPr algn="l">
              <a:defRPr sz="3200">
                <a:solidFill>
                  <a:schemeClr val="accent1"/>
                </a:solidFill>
              </a:defRPr>
            </a:lvl1pPr>
          </a:lstStyle>
          <a:p>
            <a:r>
              <a:rPr lang="vi-VN" dirty="0"/>
              <a:t>Enter service name</a:t>
            </a:r>
            <a:endParaRPr lang="en-US" dirty="0"/>
          </a:p>
        </p:txBody>
      </p:sp>
      <p:sp>
        <p:nvSpPr>
          <p:cNvPr id="6" name="Picture Placeholder 2"/>
          <p:cNvSpPr>
            <a:spLocks noGrp="1"/>
          </p:cNvSpPr>
          <p:nvPr>
            <p:ph type="pic" idx="12" hasCustomPrompt="1"/>
          </p:nvPr>
        </p:nvSpPr>
        <p:spPr>
          <a:xfrm>
            <a:off x="5208814" y="4196442"/>
            <a:ext cx="6983185" cy="235344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dirty="0"/>
              <a:t>Did you know banner</a:t>
            </a:r>
            <a:endParaRPr lang="en-US" dirty="0"/>
          </a:p>
        </p:txBody>
      </p:sp>
      <p:sp>
        <p:nvSpPr>
          <p:cNvPr id="7" name="Picture Placeholder 2"/>
          <p:cNvSpPr>
            <a:spLocks noGrp="1"/>
          </p:cNvSpPr>
          <p:nvPr>
            <p:ph type="pic" idx="13" hasCustomPrompt="1"/>
          </p:nvPr>
        </p:nvSpPr>
        <p:spPr>
          <a:xfrm>
            <a:off x="10058399" y="3543299"/>
            <a:ext cx="1761067" cy="506187"/>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vi-VN"/>
              <a:t>Logo</a:t>
            </a:r>
            <a:endParaRPr lang="en-US" dirty="0"/>
          </a:p>
        </p:txBody>
      </p:sp>
      <p:sp>
        <p:nvSpPr>
          <p:cNvPr id="21" name="SmartArt Placeholder 20"/>
          <p:cNvSpPr>
            <a:spLocks noGrp="1"/>
          </p:cNvSpPr>
          <p:nvPr>
            <p:ph type="dgm" sz="quarter" idx="14"/>
          </p:nvPr>
        </p:nvSpPr>
        <p:spPr>
          <a:xfrm>
            <a:off x="838200" y="1132945"/>
            <a:ext cx="3972424" cy="5416942"/>
          </a:xfrm>
        </p:spPr>
        <p:txBody>
          <a:bodyPr/>
          <a:lstStyle>
            <a:lvl1pPr marL="228600" indent="-228600">
              <a:buFont typeface="Wingdings" pitchFamily="2" charset="2"/>
              <a:buChar char="§"/>
              <a:defRPr/>
            </a:lvl1pPr>
          </a:lstStyle>
          <a:p>
            <a:r>
              <a:rPr lang="en-US"/>
              <a:t>Click icon to add SmartArt graphic</a:t>
            </a:r>
            <a:endParaRPr lang="en-US" dirty="0"/>
          </a:p>
        </p:txBody>
      </p:sp>
      <p:sp>
        <p:nvSpPr>
          <p:cNvPr id="5" name="Text Placeholder 4">
            <a:extLst>
              <a:ext uri="{FF2B5EF4-FFF2-40B4-BE49-F238E27FC236}">
                <a16:creationId xmlns:a16="http://schemas.microsoft.com/office/drawing/2014/main" id="{B85877FB-B6C2-D64F-A480-F7F8CF248912}"/>
              </a:ext>
            </a:extLst>
          </p:cNvPr>
          <p:cNvSpPr>
            <a:spLocks noGrp="1"/>
          </p:cNvSpPr>
          <p:nvPr>
            <p:ph type="body" sz="quarter" idx="15"/>
          </p:nvPr>
        </p:nvSpPr>
        <p:spPr>
          <a:xfrm>
            <a:off x="5208814" y="1133475"/>
            <a:ext cx="6610124" cy="2295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dirty="0"/>
          </a:p>
        </p:txBody>
      </p:sp>
      <p:sp>
        <p:nvSpPr>
          <p:cNvPr id="8" name="Rectangle 7">
            <a:extLst>
              <a:ext uri="{FF2B5EF4-FFF2-40B4-BE49-F238E27FC236}">
                <a16:creationId xmlns:a16="http://schemas.microsoft.com/office/drawing/2014/main" id="{2E2CA5CA-EB05-4770-BC73-E70080EED8EC}"/>
              </a:ext>
            </a:extLst>
          </p:cNvPr>
          <p:cNvSpPr/>
          <p:nvPr userDrawn="1"/>
        </p:nvSpPr>
        <p:spPr>
          <a:xfrm>
            <a:off x="0" y="6719091"/>
            <a:ext cx="12192000" cy="152976"/>
          </a:xfrm>
          <a:prstGeom prst="rect">
            <a:avLst/>
          </a:prstGeom>
          <a:gradFill>
            <a:gsLst>
              <a:gs pos="70000">
                <a:schemeClr val="accent1"/>
              </a:gs>
              <a:gs pos="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End slide">
    <p:bg>
      <p:bgPr>
        <a:solidFill>
          <a:schemeClr val="tx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ADE7061-DF75-41BD-9335-B155332A87F6}"/>
              </a:ext>
            </a:extLst>
          </p:cNvPr>
          <p:cNvSpPr/>
          <p:nvPr userDrawn="1"/>
        </p:nvSpPr>
        <p:spPr>
          <a:xfrm>
            <a:off x="0" y="-1"/>
            <a:ext cx="12192000" cy="5152482"/>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3857867-B87A-4C51-B56B-4C1FEFA9D2BF}"/>
              </a:ext>
            </a:extLst>
          </p:cNvPr>
          <p:cNvSpPr/>
          <p:nvPr userDrawn="1"/>
        </p:nvSpPr>
        <p:spPr>
          <a:xfrm>
            <a:off x="2915653" y="1431758"/>
            <a:ext cx="6360694" cy="2731378"/>
          </a:xfrm>
          <a:prstGeom prst="rect">
            <a:avLst/>
          </a:prstGeom>
          <a:noFill/>
          <a:ln w="63500">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pic>
        <p:nvPicPr>
          <p:cNvPr id="8" name="Picture 7" descr="A picture containing text, red, sign, orange&#10;&#10;Description automatically generated">
            <a:extLst>
              <a:ext uri="{FF2B5EF4-FFF2-40B4-BE49-F238E27FC236}">
                <a16:creationId xmlns:a16="http://schemas.microsoft.com/office/drawing/2014/main" id="{03234B2E-29A6-4F6C-A269-8F53FD13E02C}"/>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991850" y="5744231"/>
            <a:ext cx="958337" cy="958337"/>
          </a:xfrm>
          <a:prstGeom prst="rect">
            <a:avLst/>
          </a:prstGeom>
        </p:spPr>
      </p:pic>
      <p:sp>
        <p:nvSpPr>
          <p:cNvPr id="2" name="TextBox 1">
            <a:extLst>
              <a:ext uri="{FF2B5EF4-FFF2-40B4-BE49-F238E27FC236}">
                <a16:creationId xmlns:a16="http://schemas.microsoft.com/office/drawing/2014/main" id="{77B513AD-3ACF-D7E3-88B0-2DF7A904462A}"/>
              </a:ext>
            </a:extLst>
          </p:cNvPr>
          <p:cNvSpPr txBox="1"/>
          <p:nvPr userDrawn="1"/>
        </p:nvSpPr>
        <p:spPr>
          <a:xfrm>
            <a:off x="3764983" y="2243449"/>
            <a:ext cx="4646127" cy="1107996"/>
          </a:xfrm>
          <a:prstGeom prst="rect">
            <a:avLst/>
          </a:prstGeom>
          <a:noFill/>
        </p:spPr>
        <p:txBody>
          <a:bodyPr wrap="square" rtlCol="0">
            <a:spAutoFit/>
          </a:bodyPr>
          <a:lstStyle/>
          <a:p>
            <a:r>
              <a:rPr lang="en-VN" sz="6600" b="1" kern="1200" dirty="0">
                <a:gradFill>
                  <a:gsLst>
                    <a:gs pos="70000">
                      <a:schemeClr val="accent1"/>
                    </a:gs>
                    <a:gs pos="0">
                      <a:schemeClr val="accent2"/>
                    </a:gs>
                  </a:gsLst>
                  <a:lin ang="0" scaled="0"/>
                </a:gradFill>
                <a:latin typeface="+mn-lt"/>
                <a:ea typeface="+mn-ea"/>
                <a:cs typeface="+mn-cs"/>
              </a:rPr>
              <a:t>Thank </a:t>
            </a:r>
            <a:r>
              <a:rPr lang="en-VN" dirty="0"/>
              <a:t> </a:t>
            </a:r>
            <a:r>
              <a:rPr lang="en-VN" sz="6600" b="1" kern="1200" dirty="0">
                <a:gradFill>
                  <a:gsLst>
                    <a:gs pos="70000">
                      <a:schemeClr val="accent1"/>
                    </a:gs>
                    <a:gs pos="0">
                      <a:schemeClr val="accent2"/>
                    </a:gs>
                  </a:gsLst>
                  <a:lin ang="0" scaled="0"/>
                </a:gradFill>
                <a:latin typeface="+mn-lt"/>
                <a:ea typeface="+mn-ea"/>
                <a:cs typeface="+mn-cs"/>
              </a:rPr>
              <a:t>you</a:t>
            </a:r>
          </a:p>
        </p:txBody>
      </p:sp>
    </p:spTree>
    <p:extLst>
      <p:ext uri="{BB962C8B-B14F-4D97-AF65-F5344CB8AC3E}">
        <p14:creationId xmlns:p14="http://schemas.microsoft.com/office/powerpoint/2010/main" val="4085988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ront cover 4">
    <p:bg>
      <p:bgPr>
        <a:solidFill>
          <a:schemeClr val="tx1"/>
        </a:solidFill>
        <a:effectLst/>
      </p:bgPr>
    </p:bg>
    <p:spTree>
      <p:nvGrpSpPr>
        <p:cNvPr id="1" name=""/>
        <p:cNvGrpSpPr/>
        <p:nvPr/>
      </p:nvGrpSpPr>
      <p:grpSpPr>
        <a:xfrm>
          <a:off x="0" y="0"/>
          <a:ext cx="0" cy="0"/>
          <a:chOff x="0" y="0"/>
          <a:chExt cx="0" cy="0"/>
        </a:xfrm>
      </p:grpSpPr>
      <p:pic>
        <p:nvPicPr>
          <p:cNvPr id="15" name="Picture 14" descr="A white rectangle with a black border&#10;&#10;Description automatically generated with low confidence">
            <a:extLst>
              <a:ext uri="{FF2B5EF4-FFF2-40B4-BE49-F238E27FC236}">
                <a16:creationId xmlns:a16="http://schemas.microsoft.com/office/drawing/2014/main" id="{9A43DF26-AE60-4A2D-F0FE-E04E6690F2C7}"/>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192000"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7" name="Picture 16" descr="A picture containing shape&#10;&#10;Description automatically generated">
            <a:extLst>
              <a:ext uri="{FF2B5EF4-FFF2-40B4-BE49-F238E27FC236}">
                <a16:creationId xmlns:a16="http://schemas.microsoft.com/office/drawing/2014/main" id="{C0AABC4C-67E8-7975-1BD0-4E09F494E713}"/>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067023" y="1236481"/>
            <a:ext cx="4563027" cy="4385037"/>
          </a:xfrm>
          <a:prstGeom prst="rect">
            <a:avLst/>
          </a:prstGeom>
        </p:spPr>
      </p:pic>
    </p:spTree>
    <p:extLst>
      <p:ext uri="{BB962C8B-B14F-4D97-AF65-F5344CB8AC3E}">
        <p14:creationId xmlns:p14="http://schemas.microsoft.com/office/powerpoint/2010/main" val="29369199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ront cover 5">
    <p:bg>
      <p:bgPr>
        <a:solidFill>
          <a:schemeClr val="tx1"/>
        </a:solidFill>
        <a:effectLst/>
      </p:bgPr>
    </p:bg>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63AA3CD-D22F-1A23-6AF4-B8FCE6F5D4EA}"/>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2000"/>
                    </a14:imgEffect>
                  </a14:imgLayer>
                </a14:imgProps>
              </a:ext>
              <a:ext uri="{28A0092B-C50C-407E-A947-70E740481C1C}">
                <a14:useLocalDpi xmlns:a14="http://schemas.microsoft.com/office/drawing/2010/main"/>
              </a:ext>
            </a:extLst>
          </a:blip>
          <a:srcRect l="196" r="196"/>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Picture 12" descr="A picture containing vector graphics&#10;&#10;Description automatically generated">
            <a:extLst>
              <a:ext uri="{FF2B5EF4-FFF2-40B4-BE49-F238E27FC236}">
                <a16:creationId xmlns:a16="http://schemas.microsoft.com/office/drawing/2014/main" id="{D7447650-4BB5-2C41-D054-601CD43DC884}"/>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6801960" y="919760"/>
            <a:ext cx="4923608" cy="4731552"/>
          </a:xfrm>
          <a:prstGeom prst="rect">
            <a:avLst/>
          </a:prstGeom>
        </p:spPr>
      </p:pic>
    </p:spTree>
    <p:extLst>
      <p:ext uri="{BB962C8B-B14F-4D97-AF65-F5344CB8AC3E}">
        <p14:creationId xmlns:p14="http://schemas.microsoft.com/office/powerpoint/2010/main" val="471185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ront cover 6">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042AFE13-D19C-D3A9-1996-53D6EAB4518F}"/>
              </a:ext>
            </a:extLst>
          </p:cNvPr>
          <p:cNvPicPr>
            <a:picLocks noChangeAspect="1"/>
          </p:cNvPicPr>
          <p:nvPr userDrawn="1"/>
        </p:nvPicPr>
        <p:blipFill>
          <a:blip r:embed="rId2">
            <a:alphaModFix/>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a:ext>
            </a:extLst>
          </a:blip>
          <a:srcRect/>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8" name="Picture 17" descr="Logo&#10;&#10;Description automatically generated with medium confidence">
            <a:extLst>
              <a:ext uri="{FF2B5EF4-FFF2-40B4-BE49-F238E27FC236}">
                <a16:creationId xmlns:a16="http://schemas.microsoft.com/office/drawing/2014/main" id="{F0F528D8-FE9E-76B9-B03F-5529E2469C30}"/>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7155088" y="836510"/>
            <a:ext cx="4881689" cy="4691268"/>
          </a:xfrm>
          <a:prstGeom prst="rect">
            <a:avLst/>
          </a:prstGeom>
        </p:spPr>
      </p:pic>
    </p:spTree>
    <p:extLst>
      <p:ext uri="{BB962C8B-B14F-4D97-AF65-F5344CB8AC3E}">
        <p14:creationId xmlns:p14="http://schemas.microsoft.com/office/powerpoint/2010/main" val="36728340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ront cover 7">
    <p:bg>
      <p:bgPr>
        <a:solidFill>
          <a:schemeClr val="tx1"/>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5A41F29A-14D2-C8F9-EF25-189AFE3906F7}"/>
              </a:ext>
            </a:extLst>
          </p:cNvPr>
          <p:cNvPicPr>
            <a:picLocks noChangeAspect="1"/>
          </p:cNvPicPr>
          <p:nvPr userDrawn="1"/>
        </p:nvPicPr>
        <p:blipFill rotWithShape="1">
          <a:blip r:embed="rId2" cstate="email">
            <a:extLst>
              <a:ext uri="{BEBA8EAE-BF5A-486C-A8C5-ECC9F3942E4B}">
                <a14:imgProps xmlns:a14="http://schemas.microsoft.com/office/drawing/2010/main">
                  <a14:imgLayer r:embed="rId3">
                    <a14:imgEffect>
                      <a14:brightnessContrast bright="4000"/>
                    </a14:imgEffect>
                  </a14:imgLayer>
                </a14:imgProps>
              </a:ext>
              <a:ext uri="{28A0092B-C50C-407E-A947-70E740481C1C}">
                <a14:useLocalDpi xmlns:a14="http://schemas.microsoft.com/office/drawing/2010/main"/>
              </a:ext>
            </a:extLst>
          </a:blip>
          <a:srcRect l="196" r="196"/>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err="1"/>
              <a:t>Xxth</a:t>
            </a:r>
            <a:r>
              <a:rPr lang="en-US"/>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a:t>Click to edit master title style</a:t>
            </a:r>
            <a:endParaRPr lang="en-US"/>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8BB4A349-80FE-F9B6-D2B6-9FC608EDCCC5}"/>
              </a:ext>
            </a:extLst>
          </p:cNvPr>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rot="21188491">
            <a:off x="7720768" y="598885"/>
            <a:ext cx="5052400" cy="4951353"/>
          </a:xfrm>
          <a:prstGeom prst="rect">
            <a:avLst/>
          </a:prstGeom>
        </p:spPr>
      </p:pic>
    </p:spTree>
    <p:extLst>
      <p:ext uri="{BB962C8B-B14F-4D97-AF65-F5344CB8AC3E}">
        <p14:creationId xmlns:p14="http://schemas.microsoft.com/office/powerpoint/2010/main" val="21023695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Front cover 8">
    <p:bg>
      <p:bgPr>
        <a:solidFill>
          <a:schemeClr val="tx1"/>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DA0C13E9-B7EB-9D2C-C912-CE87399B005C}"/>
              </a:ext>
            </a:extLst>
          </p:cNvPr>
          <p:cNvPicPr>
            <a:picLocks noChangeAspect="1"/>
          </p:cNvPicPr>
          <p:nvPr userDrawn="1"/>
        </p:nvPicPr>
        <p:blipFill>
          <a:blip r:embed="rId2">
            <a:extLst>
              <a:ext uri="{28A0092B-C50C-407E-A947-70E740481C1C}">
                <a14:useLocalDpi xmlns:a14="http://schemas.microsoft.com/office/drawing/2010/main"/>
              </a:ext>
            </a:extLst>
          </a:blip>
          <a:srcRect/>
          <a:stretch/>
        </p:blipFill>
        <p:spPr>
          <a:xfrm>
            <a:off x="0" y="0"/>
            <a:ext cx="12191999" cy="5138057"/>
          </a:xfrm>
          <a:prstGeom prst="rect">
            <a:avLst/>
          </a:prstGeom>
        </p:spPr>
      </p:pic>
      <p:sp>
        <p:nvSpPr>
          <p:cNvPr id="3" name="Subtitle 2"/>
          <p:cNvSpPr>
            <a:spLocks noGrp="1"/>
          </p:cNvSpPr>
          <p:nvPr>
            <p:ph type="subTitle" idx="1" hasCustomPrompt="1"/>
          </p:nvPr>
        </p:nvSpPr>
        <p:spPr>
          <a:xfrm>
            <a:off x="565735" y="6150142"/>
            <a:ext cx="4183062" cy="294180"/>
          </a:xfrm>
        </p:spPr>
        <p:txBody>
          <a:bodyPr anchor="b">
            <a:normAutofit/>
          </a:bodyPr>
          <a:lstStyle>
            <a:lvl1pPr marL="0" indent="0" algn="l">
              <a:buNone/>
              <a:defRPr sz="1600" b="0" i="0">
                <a:solidFill>
                  <a:schemeClr val="bg2"/>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Xxth</a:t>
            </a:r>
            <a:r>
              <a:rPr lang="en-US" dirty="0"/>
              <a:t> Month Year</a:t>
            </a:r>
          </a:p>
        </p:txBody>
      </p:sp>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gradFill>
                  <a:gsLst>
                    <a:gs pos="70000">
                      <a:schemeClr val="accent1"/>
                    </a:gs>
                    <a:gs pos="0">
                      <a:schemeClr val="accent2"/>
                    </a:gs>
                  </a:gsLst>
                  <a:lin ang="0" scaled="0"/>
                </a:gradFill>
              </a:defRPr>
            </a:lvl1pPr>
          </a:lstStyle>
          <a:p>
            <a:r>
              <a:rPr lang="vi-VN" dirty="0"/>
              <a:t>Click to edit master title style</a:t>
            </a:r>
            <a:endParaRPr lang="en-US" dirty="0"/>
          </a:p>
        </p:txBody>
      </p:sp>
      <p:sp>
        <p:nvSpPr>
          <p:cNvPr id="4" name="Text Placeholder 3">
            <a:extLst>
              <a:ext uri="{FF2B5EF4-FFF2-40B4-BE49-F238E27FC236}">
                <a16:creationId xmlns:a16="http://schemas.microsoft.com/office/drawing/2014/main" id="{116FAE2A-0AAB-4F74-B0AD-D7B5C5A2C869}"/>
              </a:ext>
            </a:extLst>
          </p:cNvPr>
          <p:cNvSpPr>
            <a:spLocks noGrp="1"/>
          </p:cNvSpPr>
          <p:nvPr>
            <p:ph type="body" sz="quarter" idx="11" hasCustomPrompt="1"/>
          </p:nvPr>
        </p:nvSpPr>
        <p:spPr>
          <a:xfrm>
            <a:off x="566151" y="5740595"/>
            <a:ext cx="4182646" cy="364385"/>
          </a:xfrm>
        </p:spPr>
        <p:txBody>
          <a:bodyPr>
            <a:normAutofit/>
          </a:bodyPr>
          <a:lstStyle>
            <a:lvl1pPr marL="0" indent="0">
              <a:buNone/>
              <a:defRPr sz="1600" b="1">
                <a:solidFill>
                  <a:schemeClr val="bg2"/>
                </a:solidFill>
              </a:defRPr>
            </a:lvl1pPr>
          </a:lstStyle>
          <a:p>
            <a:pPr lvl="0"/>
            <a:r>
              <a:rPr lang="en-US" dirty="0"/>
              <a:t>Name/Company</a:t>
            </a:r>
          </a:p>
        </p:txBody>
      </p:sp>
      <p:pic>
        <p:nvPicPr>
          <p:cNvPr id="11" name="Picture 10" descr="A picture containing text, red, sign, orange&#10;&#10;Description automatically generated">
            <a:extLst>
              <a:ext uri="{FF2B5EF4-FFF2-40B4-BE49-F238E27FC236}">
                <a16:creationId xmlns:a16="http://schemas.microsoft.com/office/drawing/2014/main" id="{5A541232-9C31-48A5-8AC4-3A4838B2C8AA}"/>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10582308" y="5243869"/>
            <a:ext cx="1357836" cy="1357836"/>
          </a:xfrm>
          <a:prstGeom prst="rect">
            <a:avLst/>
          </a:prstGeom>
        </p:spPr>
      </p:pic>
      <p:sp>
        <p:nvSpPr>
          <p:cNvPr id="9" name="Rectangle 8">
            <a:extLst>
              <a:ext uri="{FF2B5EF4-FFF2-40B4-BE49-F238E27FC236}">
                <a16:creationId xmlns:a16="http://schemas.microsoft.com/office/drawing/2014/main" id="{8E016DEE-461E-8142-933E-3358189B4376}"/>
              </a:ext>
            </a:extLst>
          </p:cNvPr>
          <p:cNvSpPr/>
          <p:nvPr userDrawn="1"/>
        </p:nvSpPr>
        <p:spPr>
          <a:xfrm>
            <a:off x="1637414" y="753020"/>
            <a:ext cx="7858346" cy="3939456"/>
          </a:xfrm>
          <a:prstGeom prst="rect">
            <a:avLst/>
          </a:prstGeom>
          <a:noFill/>
          <a:ln w="66675">
            <a:gradFill flip="none" rotWithShape="1">
              <a:gsLst>
                <a:gs pos="0">
                  <a:schemeClr val="accent2"/>
                </a:gs>
                <a:gs pos="70000">
                  <a:schemeClr val="accent1"/>
                </a:gs>
              </a:gsLst>
              <a:lin ang="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descr="A close up of a flower&#10;&#10;Description automatically generated with medium confidence">
            <a:extLst>
              <a:ext uri="{FF2B5EF4-FFF2-40B4-BE49-F238E27FC236}">
                <a16:creationId xmlns:a16="http://schemas.microsoft.com/office/drawing/2014/main" id="{73BDBB88-B84A-1626-9E55-4533CE14FFFA}"/>
              </a:ext>
            </a:extLst>
          </p:cNvPr>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7128081" y="913870"/>
            <a:ext cx="4812063" cy="4624358"/>
          </a:xfrm>
          <a:prstGeom prst="rect">
            <a:avLst/>
          </a:prstGeom>
        </p:spPr>
      </p:pic>
    </p:spTree>
    <p:extLst>
      <p:ext uri="{BB962C8B-B14F-4D97-AF65-F5344CB8AC3E}">
        <p14:creationId xmlns:p14="http://schemas.microsoft.com/office/powerpoint/2010/main" val="1250394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F0AAC3-C3F3-3703-474D-DBB1C4910927}"/>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14" name="Title 1">
            <a:extLst>
              <a:ext uri="{FF2B5EF4-FFF2-40B4-BE49-F238E27FC236}">
                <a16:creationId xmlns:a16="http://schemas.microsoft.com/office/drawing/2014/main" id="{A7272F18-C544-DD46-A5DA-7F4352647904}"/>
              </a:ext>
            </a:extLst>
          </p:cNvPr>
          <p:cNvSpPr>
            <a:spLocks noGrp="1"/>
          </p:cNvSpPr>
          <p:nvPr>
            <p:ph type="ctrTitle" hasCustomPrompt="1"/>
          </p:nvPr>
        </p:nvSpPr>
        <p:spPr>
          <a:xfrm>
            <a:off x="2043449" y="1116237"/>
            <a:ext cx="5785248" cy="2960338"/>
          </a:xfrm>
        </p:spPr>
        <p:txBody>
          <a:bodyPr anchor="t">
            <a:normAutofit/>
          </a:bodyPr>
          <a:lstStyle>
            <a:lvl1pPr algn="l">
              <a:lnSpc>
                <a:spcPct val="100000"/>
              </a:lnSpc>
              <a:defRPr sz="4000">
                <a:solidFill>
                  <a:schemeClr val="tx1"/>
                </a:solidFill>
              </a:defRPr>
            </a:lvl1pPr>
          </a:lstStyle>
          <a:p>
            <a:r>
              <a:rPr lang="vi-VN" dirty="0"/>
              <a:t>Click to edit master title style</a:t>
            </a:r>
            <a:endParaRPr lang="en-US" dirty="0"/>
          </a:p>
        </p:txBody>
      </p:sp>
    </p:spTree>
    <p:extLst>
      <p:ext uri="{BB962C8B-B14F-4D97-AF65-F5344CB8AC3E}">
        <p14:creationId xmlns:p14="http://schemas.microsoft.com/office/powerpoint/2010/main" val="1883799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C6F293-4B96-42AA-B29B-7465FFECD1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1F6CACD-5AC6-47AA-A748-892670713ED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E2A5D5C-38B2-4994-8636-BFA0A3BC7F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solidFill>
                  <a:schemeClr val="bg1">
                    <a:lumMod val="50000"/>
                  </a:schemeClr>
                </a:solidFill>
              </a:rPr>
              <a:t>Xxth Month </a:t>
            </a:r>
            <a:r>
              <a:rPr lang="en-US"/>
              <a:t>Year</a:t>
            </a:r>
            <a:endParaRPr lang="en-US" dirty="0"/>
          </a:p>
        </p:txBody>
      </p:sp>
      <p:sp>
        <p:nvSpPr>
          <p:cNvPr id="5" name="Footer Placeholder 4">
            <a:extLst>
              <a:ext uri="{FF2B5EF4-FFF2-40B4-BE49-F238E27FC236}">
                <a16:creationId xmlns:a16="http://schemas.microsoft.com/office/drawing/2014/main" id="{258E9C6D-93ED-444B-B9E4-30DF32A36C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E22DD4F-1A5D-4BA9-BC3D-E9D6C2D1B1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8930DC-47CF-4021-AC85-F81423F4F187}" type="slidenum">
              <a:rPr lang="en-US" smtClean="0"/>
              <a:t>‹#›</a:t>
            </a:fld>
            <a:endParaRPr lang="en-US"/>
          </a:p>
        </p:txBody>
      </p:sp>
    </p:spTree>
    <p:extLst>
      <p:ext uri="{BB962C8B-B14F-4D97-AF65-F5344CB8AC3E}">
        <p14:creationId xmlns:p14="http://schemas.microsoft.com/office/powerpoint/2010/main" val="2905430414"/>
      </p:ext>
    </p:extLst>
  </p:cSld>
  <p:clrMap bg1="dk1" tx1="lt1" bg2="dk2" tx2="lt2" accent1="accent1" accent2="accent2" accent3="accent3" accent4="accent4" accent5="accent5" accent6="accent6" hlink="hlink" folHlink="folHlink"/>
  <p:sldLayoutIdLst>
    <p:sldLayoutId id="2147483735" r:id="rId1"/>
    <p:sldLayoutId id="2147483737" r:id="rId2"/>
    <p:sldLayoutId id="2147483738" r:id="rId3"/>
    <p:sldLayoutId id="2147483747" r:id="rId4"/>
    <p:sldLayoutId id="2147483748" r:id="rId5"/>
    <p:sldLayoutId id="2147483749" r:id="rId6"/>
    <p:sldLayoutId id="2147483750" r:id="rId7"/>
    <p:sldLayoutId id="2147483751" r:id="rId8"/>
    <p:sldLayoutId id="2147483753" r:id="rId9"/>
    <p:sldLayoutId id="2147483754" r:id="rId10"/>
    <p:sldLayoutId id="2147483755" r:id="rId11"/>
    <p:sldLayoutId id="2147483756" r:id="rId12"/>
    <p:sldLayoutId id="2147483757" r:id="rId13"/>
    <p:sldLayoutId id="2147483758" r:id="rId14"/>
    <p:sldLayoutId id="2147483723" r:id="rId15"/>
    <p:sldLayoutId id="2147483724" r:id="rId16"/>
    <p:sldLayoutId id="2147483717" r:id="rId17"/>
    <p:sldLayoutId id="2147483726" r:id="rId18"/>
    <p:sldLayoutId id="2147483746" r:id="rId19"/>
    <p:sldLayoutId id="2147483727" r:id="rId20"/>
    <p:sldLayoutId id="2147483743" r:id="rId21"/>
    <p:sldLayoutId id="2147483733" r:id="rId22"/>
    <p:sldLayoutId id="2147483731" r:id="rId23"/>
    <p:sldLayoutId id="2147483734" r:id="rId24"/>
    <p:sldLayoutId id="2147483741" r:id="rId25"/>
    <p:sldLayoutId id="2147483744" r:id="rId26"/>
    <p:sldLayoutId id="2147483745" r:id="rId27"/>
    <p:sldLayoutId id="2147483730" r:id="rId28"/>
    <p:sldLayoutId id="2147483703" r:id="rId29"/>
    <p:sldLayoutId id="2147483742" r:id="rId30"/>
    <p:sldLayoutId id="2147483728" r:id="rId31"/>
    <p:sldLayoutId id="2147483729" r:id="rId32"/>
    <p:sldLayoutId id="2147483692" r:id="rId33"/>
    <p:sldLayoutId id="2147483740" r:id="rId34"/>
  </p:sldLayoutIdLst>
  <p:txStyles>
    <p:titleStyle>
      <a:lvl1pPr algn="l" defTabSz="914400" rtl="0" eaLnBrk="1" latinLnBrk="0" hangingPunct="1">
        <a:lnSpc>
          <a:spcPct val="90000"/>
        </a:lnSpc>
        <a:spcBef>
          <a:spcPct val="0"/>
        </a:spcBef>
        <a:buNone/>
        <a:defRPr sz="4000" b="1"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6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18.xml"/><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0.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30.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2.xml"/><Relationship Id="rId1" Type="http://schemas.openxmlformats.org/officeDocument/2006/relationships/slideLayout" Target="../slideLayouts/slideLayout30.xml"/><Relationship Id="rId5" Type="http://schemas.openxmlformats.org/officeDocument/2006/relationships/image" Target="../media/image59.png"/><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30.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4.xml"/><Relationship Id="rId1" Type="http://schemas.openxmlformats.org/officeDocument/2006/relationships/slideLayout" Target="../slideLayouts/slideLayout30.xml"/><Relationship Id="rId4" Type="http://schemas.openxmlformats.org/officeDocument/2006/relationships/image" Target="../media/image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0.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3.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30.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0.xml"/></Relationships>
</file>

<file path=ppt/slides/_rels/slide6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30.xml"/></Relationships>
</file>

<file path=ppt/slides/_rels/slide6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0.xml"/></Relationships>
</file>

<file path=ppt/slides/_rels/slide6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30.xml"/></Relationships>
</file>

<file path=ppt/slides/_rels/slide6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3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9A11390-D9E4-6557-D8C2-A8FA9983A7E7}"/>
              </a:ext>
            </a:extLst>
          </p:cNvPr>
          <p:cNvSpPr>
            <a:spLocks noGrp="1"/>
          </p:cNvSpPr>
          <p:nvPr>
            <p:ph type="subTitle" idx="1"/>
          </p:nvPr>
        </p:nvSpPr>
        <p:spPr/>
        <p:txBody>
          <a:bodyPr>
            <a:normAutofit lnSpcReduction="10000"/>
          </a:bodyPr>
          <a:lstStyle/>
          <a:p>
            <a:r>
              <a:rPr lang="en-US" dirty="0"/>
              <a:t>June 2023</a:t>
            </a:r>
            <a:endParaRPr lang="en-VN" dirty="0"/>
          </a:p>
        </p:txBody>
      </p:sp>
      <p:sp>
        <p:nvSpPr>
          <p:cNvPr id="3" name="Title 2">
            <a:extLst>
              <a:ext uri="{FF2B5EF4-FFF2-40B4-BE49-F238E27FC236}">
                <a16:creationId xmlns:a16="http://schemas.microsoft.com/office/drawing/2014/main" id="{31A3614F-2FD5-2230-35DF-6156D88F8FF9}"/>
              </a:ext>
            </a:extLst>
          </p:cNvPr>
          <p:cNvSpPr>
            <a:spLocks noGrp="1"/>
          </p:cNvSpPr>
          <p:nvPr>
            <p:ph type="ctrTitle"/>
          </p:nvPr>
        </p:nvSpPr>
        <p:spPr/>
        <p:txBody>
          <a:bodyPr>
            <a:normAutofit/>
          </a:bodyPr>
          <a:lstStyle/>
          <a:p>
            <a:r>
              <a:rPr lang="en-US" b="0" dirty="0"/>
              <a:t>Authentication and Authorization to protect REST APIs by using Spring Security OAuth2</a:t>
            </a:r>
            <a:endParaRPr lang="en-VN" dirty="0"/>
          </a:p>
        </p:txBody>
      </p:sp>
      <p:sp>
        <p:nvSpPr>
          <p:cNvPr id="4" name="Text Placeholder 3">
            <a:extLst>
              <a:ext uri="{FF2B5EF4-FFF2-40B4-BE49-F238E27FC236}">
                <a16:creationId xmlns:a16="http://schemas.microsoft.com/office/drawing/2014/main" id="{6D31CF52-0761-FF5E-1243-D91E899F330D}"/>
              </a:ext>
            </a:extLst>
          </p:cNvPr>
          <p:cNvSpPr>
            <a:spLocks noGrp="1"/>
          </p:cNvSpPr>
          <p:nvPr>
            <p:ph type="body" sz="quarter" idx="11"/>
          </p:nvPr>
        </p:nvSpPr>
        <p:spPr/>
        <p:txBody>
          <a:bodyPr/>
          <a:lstStyle/>
          <a:p>
            <a:r>
              <a:rPr lang="en-US" dirty="0"/>
              <a:t>Tran Nam Long / SD4924</a:t>
            </a:r>
            <a:endParaRPr lang="en-VN" dirty="0"/>
          </a:p>
        </p:txBody>
      </p:sp>
    </p:spTree>
    <p:extLst>
      <p:ext uri="{BB962C8B-B14F-4D97-AF65-F5344CB8AC3E}">
        <p14:creationId xmlns:p14="http://schemas.microsoft.com/office/powerpoint/2010/main" val="1609141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a:xfrm>
            <a:off x="150542" y="201113"/>
            <a:ext cx="10293015" cy="704163"/>
          </a:xfrm>
        </p:spPr>
        <p:txBody>
          <a:bodyPr/>
          <a:lstStyle/>
          <a:p>
            <a:r>
              <a:rPr lang="en-US" dirty="0"/>
              <a:t>AUTHENTICATION AND AUTHORIZATION BY USING SPRING SECURITY (AUTHENTICATION)</a:t>
            </a:r>
            <a:br>
              <a:rPr lang="en-US" dirty="0"/>
            </a:br>
            <a:br>
              <a:rPr lang="en-US" dirty="0"/>
            </a:br>
            <a:endParaRPr lang="en-US" dirty="0"/>
          </a:p>
        </p:txBody>
      </p:sp>
      <p:sp>
        <p:nvSpPr>
          <p:cNvPr id="3" name="Text Placeholder 2">
            <a:extLst>
              <a:ext uri="{FF2B5EF4-FFF2-40B4-BE49-F238E27FC236}">
                <a16:creationId xmlns:a16="http://schemas.microsoft.com/office/drawing/2014/main" id="{55A12893-016D-8C36-1503-34D086B9FA95}"/>
              </a:ext>
            </a:extLst>
          </p:cNvPr>
          <p:cNvSpPr>
            <a:spLocks noGrp="1"/>
          </p:cNvSpPr>
          <p:nvPr>
            <p:ph type="body" sz="quarter" idx="11"/>
          </p:nvPr>
        </p:nvSpPr>
        <p:spPr>
          <a:xfrm>
            <a:off x="612878" y="1213500"/>
            <a:ext cx="10293016" cy="4627975"/>
          </a:xfrm>
        </p:spPr>
        <p:txBody>
          <a:bodyPr>
            <a:normAutofit/>
          </a:bodyPr>
          <a:lstStyle/>
          <a:p>
            <a:pPr marL="0" indent="0">
              <a:buNone/>
            </a:pPr>
            <a:r>
              <a:rPr lang="en-US" dirty="0"/>
              <a:t>By default, Spring Security framework protects all the paths present inside the web application. This behavior is duo to the code present inside the method </a:t>
            </a:r>
            <a:r>
              <a:rPr lang="vi-VN" sz="1800" dirty="0">
                <a:solidFill>
                  <a:schemeClr val="bg1"/>
                </a:solidFill>
                <a:effectLst/>
                <a:highlight>
                  <a:srgbClr val="F8CE85"/>
                </a:highlight>
                <a:latin typeface="+mj-lt"/>
              </a:rPr>
              <a:t>defaultSecurityFilterChain(HttpSecurity http)</a:t>
            </a:r>
            <a:r>
              <a:rPr lang="en-US" sz="1800" dirty="0">
                <a:solidFill>
                  <a:schemeClr val="bg1"/>
                </a:solidFill>
                <a:effectLst/>
                <a:latin typeface="+mj-lt"/>
              </a:rPr>
              <a:t>  of class </a:t>
            </a:r>
            <a:r>
              <a:rPr lang="vi-VN" sz="1800" dirty="0">
                <a:solidFill>
                  <a:schemeClr val="bg1"/>
                </a:solidFill>
                <a:effectLst/>
                <a:highlight>
                  <a:srgbClr val="F8CE85"/>
                </a:highlight>
                <a:latin typeface="+mj-lt"/>
              </a:rPr>
              <a:t>SpringBootWebSecurityConfiguration</a:t>
            </a:r>
          </a:p>
          <a:p>
            <a:pPr marL="0" indent="0">
              <a:buNone/>
            </a:pPr>
            <a:endParaRPr lang="vi-VN" sz="1800" dirty="0">
              <a:solidFill>
                <a:schemeClr val="bg1"/>
              </a:solidFill>
              <a:effectLst/>
              <a:highlight>
                <a:srgbClr val="F8CE85"/>
              </a:highlight>
              <a:latin typeface="+mj-lt"/>
            </a:endParaRPr>
          </a:p>
          <a:p>
            <a:pPr marL="0" indent="0">
              <a:buNone/>
            </a:pPr>
            <a:endParaRPr lang="en-US" dirty="0"/>
          </a:p>
        </p:txBody>
      </p:sp>
      <p:pic>
        <p:nvPicPr>
          <p:cNvPr id="5" name="Picture 4">
            <a:extLst>
              <a:ext uri="{FF2B5EF4-FFF2-40B4-BE49-F238E27FC236}">
                <a16:creationId xmlns:a16="http://schemas.microsoft.com/office/drawing/2014/main" id="{2E40A31B-6FD7-8BD9-1457-D6A0155D136A}"/>
              </a:ext>
            </a:extLst>
          </p:cNvPr>
          <p:cNvPicPr>
            <a:picLocks noChangeAspect="1"/>
          </p:cNvPicPr>
          <p:nvPr/>
        </p:nvPicPr>
        <p:blipFill>
          <a:blip r:embed="rId3"/>
          <a:stretch>
            <a:fillRect/>
          </a:stretch>
        </p:blipFill>
        <p:spPr>
          <a:xfrm>
            <a:off x="1405646" y="2139388"/>
            <a:ext cx="8849701" cy="4134803"/>
          </a:xfrm>
          <a:prstGeom prst="rect">
            <a:avLst/>
          </a:prstGeom>
        </p:spPr>
      </p:pic>
    </p:spTree>
    <p:extLst>
      <p:ext uri="{BB962C8B-B14F-4D97-AF65-F5344CB8AC3E}">
        <p14:creationId xmlns:p14="http://schemas.microsoft.com/office/powerpoint/2010/main" val="2931908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a:xfrm>
            <a:off x="150542" y="201113"/>
            <a:ext cx="10293015" cy="704163"/>
          </a:xfrm>
        </p:spPr>
        <p:txBody>
          <a:bodyPr/>
          <a:lstStyle/>
          <a:p>
            <a:r>
              <a:rPr lang="en-US" dirty="0"/>
              <a:t>AUTHENTICATION AND AUTHORIZATION BY USING SPRING SECURITY (AUTHENTICATION)</a:t>
            </a:r>
            <a:br>
              <a:rPr lang="en-US" dirty="0"/>
            </a:br>
            <a:br>
              <a:rPr lang="en-US" dirty="0"/>
            </a:br>
            <a:endParaRPr lang="en-US" dirty="0"/>
          </a:p>
        </p:txBody>
      </p:sp>
      <p:sp>
        <p:nvSpPr>
          <p:cNvPr id="3" name="Text Placeholder 2">
            <a:extLst>
              <a:ext uri="{FF2B5EF4-FFF2-40B4-BE49-F238E27FC236}">
                <a16:creationId xmlns:a16="http://schemas.microsoft.com/office/drawing/2014/main" id="{55A12893-016D-8C36-1503-34D086B9FA95}"/>
              </a:ext>
            </a:extLst>
          </p:cNvPr>
          <p:cNvSpPr>
            <a:spLocks noGrp="1"/>
          </p:cNvSpPr>
          <p:nvPr>
            <p:ph type="body" sz="quarter" idx="11"/>
          </p:nvPr>
        </p:nvSpPr>
        <p:spPr>
          <a:xfrm>
            <a:off x="390943" y="1077913"/>
            <a:ext cx="11524392" cy="704163"/>
          </a:xfrm>
        </p:spPr>
        <p:txBody>
          <a:bodyPr>
            <a:normAutofit/>
          </a:bodyPr>
          <a:lstStyle/>
          <a:p>
            <a:pPr marL="0" indent="0">
              <a:buNone/>
            </a:pPr>
            <a:r>
              <a:rPr lang="en-US" dirty="0"/>
              <a:t>So we can secure the web application APIs, Paths as per our custom requirements using Spring Security framework like shown below</a:t>
            </a:r>
            <a:endParaRPr lang="vi-VN" sz="1800" dirty="0">
              <a:solidFill>
                <a:schemeClr val="bg1"/>
              </a:solidFill>
              <a:effectLst/>
              <a:highlight>
                <a:srgbClr val="F8CE85"/>
              </a:highlight>
              <a:latin typeface="+mj-lt"/>
            </a:endParaRPr>
          </a:p>
          <a:p>
            <a:pPr marL="0" indent="0">
              <a:buNone/>
            </a:pPr>
            <a:endParaRPr lang="vi-VN" sz="1800" dirty="0">
              <a:solidFill>
                <a:schemeClr val="bg1"/>
              </a:solidFill>
              <a:effectLst/>
              <a:highlight>
                <a:srgbClr val="F8CE85"/>
              </a:highlight>
              <a:latin typeface="+mj-lt"/>
            </a:endParaRPr>
          </a:p>
          <a:p>
            <a:pPr marL="0" indent="0">
              <a:buNone/>
            </a:pPr>
            <a:endParaRPr lang="en-US" dirty="0"/>
          </a:p>
        </p:txBody>
      </p:sp>
      <p:pic>
        <p:nvPicPr>
          <p:cNvPr id="10" name="Picture 9">
            <a:extLst>
              <a:ext uri="{FF2B5EF4-FFF2-40B4-BE49-F238E27FC236}">
                <a16:creationId xmlns:a16="http://schemas.microsoft.com/office/drawing/2014/main" id="{F04E6762-BFED-F340-F548-887ABC02BA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42" y="2095262"/>
            <a:ext cx="4968848" cy="2784587"/>
          </a:xfrm>
          <a:prstGeom prst="rect">
            <a:avLst/>
          </a:prstGeom>
        </p:spPr>
      </p:pic>
      <p:pic>
        <p:nvPicPr>
          <p:cNvPr id="12" name="Picture 11">
            <a:extLst>
              <a:ext uri="{FF2B5EF4-FFF2-40B4-BE49-F238E27FC236}">
                <a16:creationId xmlns:a16="http://schemas.microsoft.com/office/drawing/2014/main" id="{7B0BF4C2-E483-7781-A599-AFFBBFB554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57541" y="1429994"/>
            <a:ext cx="5843516" cy="2410486"/>
          </a:xfrm>
          <a:prstGeom prst="rect">
            <a:avLst/>
          </a:prstGeom>
        </p:spPr>
      </p:pic>
      <p:pic>
        <p:nvPicPr>
          <p:cNvPr id="14" name="Picture 13">
            <a:extLst>
              <a:ext uri="{FF2B5EF4-FFF2-40B4-BE49-F238E27FC236}">
                <a16:creationId xmlns:a16="http://schemas.microsoft.com/office/drawing/2014/main" id="{9E04276A-D24A-2024-0C6A-B2C553B99A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91412" y="3979611"/>
            <a:ext cx="5909646" cy="1800476"/>
          </a:xfrm>
          <a:prstGeom prst="rect">
            <a:avLst/>
          </a:prstGeom>
        </p:spPr>
      </p:pic>
    </p:spTree>
    <p:extLst>
      <p:ext uri="{BB962C8B-B14F-4D97-AF65-F5344CB8AC3E}">
        <p14:creationId xmlns:p14="http://schemas.microsoft.com/office/powerpoint/2010/main" val="27970139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a:xfrm>
            <a:off x="150542" y="201113"/>
            <a:ext cx="10293015" cy="704163"/>
          </a:xfrm>
        </p:spPr>
        <p:txBody>
          <a:bodyPr/>
          <a:lstStyle/>
          <a:p>
            <a:r>
              <a:rPr lang="en-US" dirty="0"/>
              <a:t>AUTHENTICATION AND AUTHORIZATION BY USING SPRING SECURITY (AUTHENTICATION)</a:t>
            </a:r>
            <a:br>
              <a:rPr lang="en-US" dirty="0"/>
            </a:br>
            <a:br>
              <a:rPr lang="en-US" dirty="0"/>
            </a:br>
            <a:endParaRPr lang="en-US" dirty="0"/>
          </a:p>
        </p:txBody>
      </p:sp>
      <p:sp>
        <p:nvSpPr>
          <p:cNvPr id="3" name="Text Placeholder 2">
            <a:extLst>
              <a:ext uri="{FF2B5EF4-FFF2-40B4-BE49-F238E27FC236}">
                <a16:creationId xmlns:a16="http://schemas.microsoft.com/office/drawing/2014/main" id="{55A12893-016D-8C36-1503-34D086B9FA95}"/>
              </a:ext>
            </a:extLst>
          </p:cNvPr>
          <p:cNvSpPr>
            <a:spLocks noGrp="1"/>
          </p:cNvSpPr>
          <p:nvPr>
            <p:ph type="body" sz="quarter" idx="11"/>
          </p:nvPr>
        </p:nvSpPr>
        <p:spPr>
          <a:xfrm>
            <a:off x="390943" y="1077913"/>
            <a:ext cx="11524392" cy="704163"/>
          </a:xfrm>
        </p:spPr>
        <p:txBody>
          <a:bodyPr>
            <a:normAutofit/>
          </a:bodyPr>
          <a:lstStyle/>
          <a:p>
            <a:pPr marL="0" indent="0">
              <a:buNone/>
            </a:pPr>
            <a:r>
              <a:rPr lang="en-US" sz="1800" dirty="0">
                <a:solidFill>
                  <a:schemeClr val="bg1"/>
                </a:solidFill>
                <a:effectLst/>
                <a:latin typeface="+mj-lt"/>
              </a:rPr>
              <a:t>Besides,  we can deny all or permit all the requests coming towards our web application APIs, Paths using Spring Security framework like shown below. </a:t>
            </a:r>
            <a:r>
              <a:rPr lang="en-US" sz="1800" dirty="0">
                <a:solidFill>
                  <a:srgbClr val="FF0000"/>
                </a:solidFill>
                <a:effectLst/>
                <a:latin typeface="+mj-lt"/>
              </a:rPr>
              <a:t>But this is not recommended for production</a:t>
            </a:r>
            <a:endParaRPr lang="vi-VN" sz="1800" dirty="0">
              <a:solidFill>
                <a:srgbClr val="FF0000"/>
              </a:solidFill>
              <a:effectLst/>
              <a:latin typeface="+mj-lt"/>
            </a:endParaRPr>
          </a:p>
          <a:p>
            <a:pPr marL="0" indent="0">
              <a:buNone/>
            </a:pPr>
            <a:endParaRPr lang="vi-VN" sz="1800" dirty="0">
              <a:solidFill>
                <a:schemeClr val="bg1"/>
              </a:solidFill>
              <a:effectLst/>
              <a:highlight>
                <a:srgbClr val="F8CE85"/>
              </a:highlight>
              <a:latin typeface="+mj-lt"/>
            </a:endParaRPr>
          </a:p>
          <a:p>
            <a:pPr marL="0" indent="0">
              <a:buNone/>
            </a:pPr>
            <a:endParaRPr lang="en-US" dirty="0"/>
          </a:p>
        </p:txBody>
      </p:sp>
      <p:pic>
        <p:nvPicPr>
          <p:cNvPr id="5" name="Picture 4">
            <a:extLst>
              <a:ext uri="{FF2B5EF4-FFF2-40B4-BE49-F238E27FC236}">
                <a16:creationId xmlns:a16="http://schemas.microsoft.com/office/drawing/2014/main" id="{6806AF36-FE6B-C4EA-C162-DDF1EF7A93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943" y="1782076"/>
            <a:ext cx="5659900" cy="2781688"/>
          </a:xfrm>
          <a:prstGeom prst="rect">
            <a:avLst/>
          </a:prstGeom>
        </p:spPr>
      </p:pic>
      <p:pic>
        <p:nvPicPr>
          <p:cNvPr id="7" name="Picture 6">
            <a:extLst>
              <a:ext uri="{FF2B5EF4-FFF2-40B4-BE49-F238E27FC236}">
                <a16:creationId xmlns:a16="http://schemas.microsoft.com/office/drawing/2014/main" id="{D4D24387-DAE1-A758-036E-52FE2CB41D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3139" y="2851982"/>
            <a:ext cx="5774175" cy="3181794"/>
          </a:xfrm>
          <a:prstGeom prst="rect">
            <a:avLst/>
          </a:prstGeom>
        </p:spPr>
      </p:pic>
    </p:spTree>
    <p:extLst>
      <p:ext uri="{BB962C8B-B14F-4D97-AF65-F5344CB8AC3E}">
        <p14:creationId xmlns:p14="http://schemas.microsoft.com/office/powerpoint/2010/main" val="29261681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a:xfrm>
            <a:off x="150542" y="201113"/>
            <a:ext cx="10293015" cy="704163"/>
          </a:xfrm>
        </p:spPr>
        <p:txBody>
          <a:bodyPr/>
          <a:lstStyle/>
          <a:p>
            <a:r>
              <a:rPr lang="en-US" dirty="0"/>
              <a:t>AUTHENTICATION AND AUTHORIZATION BY USING SPRING SECURITY (AUTHENTICATION)</a:t>
            </a:r>
            <a:br>
              <a:rPr lang="en-US" dirty="0"/>
            </a:br>
            <a:br>
              <a:rPr lang="en-US" dirty="0"/>
            </a:br>
            <a:endParaRPr lang="en-US" dirty="0"/>
          </a:p>
        </p:txBody>
      </p:sp>
      <p:sp>
        <p:nvSpPr>
          <p:cNvPr id="3" name="Text Placeholder 2">
            <a:extLst>
              <a:ext uri="{FF2B5EF4-FFF2-40B4-BE49-F238E27FC236}">
                <a16:creationId xmlns:a16="http://schemas.microsoft.com/office/drawing/2014/main" id="{55A12893-016D-8C36-1503-34D086B9FA95}"/>
              </a:ext>
            </a:extLst>
          </p:cNvPr>
          <p:cNvSpPr>
            <a:spLocks noGrp="1"/>
          </p:cNvSpPr>
          <p:nvPr>
            <p:ph type="body" sz="quarter" idx="11"/>
          </p:nvPr>
        </p:nvSpPr>
        <p:spPr>
          <a:xfrm>
            <a:off x="419197" y="1161544"/>
            <a:ext cx="11524392" cy="704163"/>
          </a:xfrm>
        </p:spPr>
        <p:txBody>
          <a:bodyPr numCol="1">
            <a:normAutofit fontScale="70000" lnSpcReduction="20000"/>
          </a:bodyPr>
          <a:lstStyle/>
          <a:p>
            <a:pPr marL="0" indent="0">
              <a:lnSpc>
                <a:spcPct val="120000"/>
              </a:lnSpc>
              <a:buNone/>
            </a:pPr>
            <a:r>
              <a:rPr lang="en-US" dirty="0"/>
              <a:t>Instead of defining a single user inside </a:t>
            </a:r>
            <a:r>
              <a:rPr lang="en-US" dirty="0" err="1"/>
              <a:t>application.properties</a:t>
            </a:r>
            <a:r>
              <a:rPr lang="en-US" dirty="0"/>
              <a:t>, we can define multiple users along with their authorities with the help of </a:t>
            </a:r>
            <a:r>
              <a:rPr lang="en-US" dirty="0" err="1"/>
              <a:t>InMemoryUserDetailsManager</a:t>
            </a:r>
            <a:r>
              <a:rPr lang="en-US" dirty="0"/>
              <a:t> and </a:t>
            </a:r>
            <a:r>
              <a:rPr lang="en-US" dirty="0" err="1"/>
              <a:t>UserDetails</a:t>
            </a:r>
            <a:r>
              <a:rPr lang="en-US" dirty="0"/>
              <a:t>. In Approach 2, we use </a:t>
            </a:r>
            <a:r>
              <a:rPr lang="en-US" dirty="0" err="1"/>
              <a:t>NoOpPasswordEncoder</a:t>
            </a:r>
            <a:r>
              <a:rPr lang="en-US" dirty="0"/>
              <a:t> to save password as a plain text. </a:t>
            </a:r>
            <a:r>
              <a:rPr lang="en-US" dirty="0">
                <a:solidFill>
                  <a:srgbClr val="FF0000"/>
                </a:solidFill>
              </a:rPr>
              <a:t>Both of this is not recommended for production </a:t>
            </a:r>
          </a:p>
        </p:txBody>
      </p:sp>
      <p:pic>
        <p:nvPicPr>
          <p:cNvPr id="6" name="Picture 5">
            <a:extLst>
              <a:ext uri="{FF2B5EF4-FFF2-40B4-BE49-F238E27FC236}">
                <a16:creationId xmlns:a16="http://schemas.microsoft.com/office/drawing/2014/main" id="{FE9583E1-F796-0371-83C0-04D7E05A5954}"/>
              </a:ext>
            </a:extLst>
          </p:cNvPr>
          <p:cNvPicPr>
            <a:picLocks noChangeAspect="1"/>
          </p:cNvPicPr>
          <p:nvPr/>
        </p:nvPicPr>
        <p:blipFill>
          <a:blip r:embed="rId3"/>
          <a:stretch>
            <a:fillRect/>
          </a:stretch>
        </p:blipFill>
        <p:spPr>
          <a:xfrm>
            <a:off x="527837" y="2121976"/>
            <a:ext cx="4958561" cy="3658111"/>
          </a:xfrm>
          <a:prstGeom prst="rect">
            <a:avLst/>
          </a:prstGeom>
        </p:spPr>
      </p:pic>
      <p:pic>
        <p:nvPicPr>
          <p:cNvPr id="9" name="Picture 8">
            <a:extLst>
              <a:ext uri="{FF2B5EF4-FFF2-40B4-BE49-F238E27FC236}">
                <a16:creationId xmlns:a16="http://schemas.microsoft.com/office/drawing/2014/main" id="{3DC5FB3C-15EC-347F-80C0-A886430F717B}"/>
              </a:ext>
            </a:extLst>
          </p:cNvPr>
          <p:cNvPicPr>
            <a:picLocks noChangeAspect="1"/>
          </p:cNvPicPr>
          <p:nvPr/>
        </p:nvPicPr>
        <p:blipFill>
          <a:blip r:embed="rId4"/>
          <a:stretch>
            <a:fillRect/>
          </a:stretch>
        </p:blipFill>
        <p:spPr>
          <a:xfrm>
            <a:off x="6705603" y="1994282"/>
            <a:ext cx="4258150" cy="3785805"/>
          </a:xfrm>
          <a:prstGeom prst="rect">
            <a:avLst/>
          </a:prstGeom>
        </p:spPr>
      </p:pic>
    </p:spTree>
    <p:extLst>
      <p:ext uri="{BB962C8B-B14F-4D97-AF65-F5344CB8AC3E}">
        <p14:creationId xmlns:p14="http://schemas.microsoft.com/office/powerpoint/2010/main" val="6644924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a:xfrm>
            <a:off x="150542" y="201113"/>
            <a:ext cx="10293015" cy="704163"/>
          </a:xfrm>
        </p:spPr>
        <p:txBody>
          <a:bodyPr/>
          <a:lstStyle/>
          <a:p>
            <a:r>
              <a:rPr lang="en-US" dirty="0"/>
              <a:t>AUTHENTICATION AND AUTHORIZATION BY USING SPRING SECURITY (AUTHENTICATION)</a:t>
            </a:r>
            <a:br>
              <a:rPr lang="en-US" dirty="0"/>
            </a:br>
            <a:br>
              <a:rPr lang="en-US" dirty="0"/>
            </a:br>
            <a:endParaRPr lang="en-US" dirty="0"/>
          </a:p>
        </p:txBody>
      </p:sp>
      <p:sp>
        <p:nvSpPr>
          <p:cNvPr id="3" name="Text Placeholder 2">
            <a:extLst>
              <a:ext uri="{FF2B5EF4-FFF2-40B4-BE49-F238E27FC236}">
                <a16:creationId xmlns:a16="http://schemas.microsoft.com/office/drawing/2014/main" id="{55A12893-016D-8C36-1503-34D086B9FA95}"/>
              </a:ext>
            </a:extLst>
          </p:cNvPr>
          <p:cNvSpPr>
            <a:spLocks noGrp="1"/>
          </p:cNvSpPr>
          <p:nvPr>
            <p:ph type="body" sz="quarter" idx="11"/>
          </p:nvPr>
        </p:nvSpPr>
        <p:spPr>
          <a:xfrm>
            <a:off x="419197" y="1161544"/>
            <a:ext cx="11524392" cy="704163"/>
          </a:xfrm>
        </p:spPr>
        <p:txBody>
          <a:bodyPr numCol="1">
            <a:normAutofit/>
          </a:bodyPr>
          <a:lstStyle/>
          <a:p>
            <a:pPr marL="0" indent="0">
              <a:lnSpc>
                <a:spcPct val="120000"/>
              </a:lnSpc>
              <a:buNone/>
            </a:pPr>
            <a:r>
              <a:rPr lang="en-US" sz="1600" dirty="0"/>
              <a:t>We can create our own </a:t>
            </a:r>
            <a:r>
              <a:rPr lang="en-US" sz="1600" dirty="0" err="1"/>
              <a:t>UserDetailsManager</a:t>
            </a:r>
            <a:r>
              <a:rPr lang="en-US" sz="1600" dirty="0"/>
              <a:t>/Service which relies on Spring Security Team to implement some class and interface inside </a:t>
            </a:r>
            <a:r>
              <a:rPr lang="en-US" sz="1600" dirty="0" err="1"/>
              <a:t>UserManagement</a:t>
            </a:r>
            <a:r>
              <a:rPr lang="en-US" sz="1600" dirty="0"/>
              <a:t> helps us manage user details</a:t>
            </a:r>
            <a:endParaRPr lang="en-US" sz="1600" b="1" dirty="0">
              <a:solidFill>
                <a:srgbClr val="FF0000"/>
              </a:solidFill>
            </a:endParaRPr>
          </a:p>
        </p:txBody>
      </p:sp>
      <p:pic>
        <p:nvPicPr>
          <p:cNvPr id="5" name="Picture 4">
            <a:extLst>
              <a:ext uri="{FF2B5EF4-FFF2-40B4-BE49-F238E27FC236}">
                <a16:creationId xmlns:a16="http://schemas.microsoft.com/office/drawing/2014/main" id="{9C275CE4-43BF-3892-F1B0-33A2A2BBC7FA}"/>
              </a:ext>
            </a:extLst>
          </p:cNvPr>
          <p:cNvPicPr>
            <a:picLocks noChangeAspect="1"/>
          </p:cNvPicPr>
          <p:nvPr/>
        </p:nvPicPr>
        <p:blipFill>
          <a:blip r:embed="rId3"/>
          <a:stretch>
            <a:fillRect/>
          </a:stretch>
        </p:blipFill>
        <p:spPr>
          <a:xfrm>
            <a:off x="1427080" y="1865707"/>
            <a:ext cx="9745263" cy="4471719"/>
          </a:xfrm>
          <a:prstGeom prst="rect">
            <a:avLst/>
          </a:prstGeom>
        </p:spPr>
      </p:pic>
    </p:spTree>
    <p:extLst>
      <p:ext uri="{BB962C8B-B14F-4D97-AF65-F5344CB8AC3E}">
        <p14:creationId xmlns:p14="http://schemas.microsoft.com/office/powerpoint/2010/main" val="3732346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a:xfrm>
            <a:off x="150542" y="201113"/>
            <a:ext cx="10293015" cy="704163"/>
          </a:xfrm>
        </p:spPr>
        <p:txBody>
          <a:bodyPr/>
          <a:lstStyle/>
          <a:p>
            <a:r>
              <a:rPr lang="en-US" dirty="0"/>
              <a:t>AUTHENTICATION AND AUTHORIZATION BY USING SPRING SECURITY (AUTHENTICATION)</a:t>
            </a:r>
            <a:br>
              <a:rPr lang="en-US" dirty="0"/>
            </a:br>
            <a:br>
              <a:rPr lang="en-US" dirty="0"/>
            </a:br>
            <a:endParaRPr lang="en-US" dirty="0"/>
          </a:p>
        </p:txBody>
      </p:sp>
      <p:sp>
        <p:nvSpPr>
          <p:cNvPr id="3" name="Text Placeholder 2">
            <a:extLst>
              <a:ext uri="{FF2B5EF4-FFF2-40B4-BE49-F238E27FC236}">
                <a16:creationId xmlns:a16="http://schemas.microsoft.com/office/drawing/2014/main" id="{55A12893-016D-8C36-1503-34D086B9FA95}"/>
              </a:ext>
            </a:extLst>
          </p:cNvPr>
          <p:cNvSpPr>
            <a:spLocks noGrp="1"/>
          </p:cNvSpPr>
          <p:nvPr>
            <p:ph type="body" sz="quarter" idx="11"/>
          </p:nvPr>
        </p:nvSpPr>
        <p:spPr>
          <a:xfrm>
            <a:off x="419197" y="1161544"/>
            <a:ext cx="11524392" cy="704163"/>
          </a:xfrm>
        </p:spPr>
        <p:txBody>
          <a:bodyPr numCol="1">
            <a:normAutofit/>
          </a:bodyPr>
          <a:lstStyle/>
          <a:p>
            <a:pPr marL="0" indent="0">
              <a:lnSpc>
                <a:spcPct val="120000"/>
              </a:lnSpc>
              <a:buNone/>
            </a:pPr>
            <a:r>
              <a:rPr lang="en-US" sz="1600" dirty="0">
                <a:solidFill>
                  <a:schemeClr val="bg1"/>
                </a:solidFill>
              </a:rPr>
              <a:t>We can understand relation between </a:t>
            </a:r>
            <a:r>
              <a:rPr lang="en-US" sz="1600" dirty="0" err="1">
                <a:solidFill>
                  <a:schemeClr val="bg1"/>
                </a:solidFill>
              </a:rPr>
              <a:t>UserDetails</a:t>
            </a:r>
            <a:r>
              <a:rPr lang="en-US" sz="1600" dirty="0">
                <a:solidFill>
                  <a:schemeClr val="bg1"/>
                </a:solidFill>
              </a:rPr>
              <a:t> and Authentication</a:t>
            </a:r>
          </a:p>
        </p:txBody>
      </p:sp>
      <p:pic>
        <p:nvPicPr>
          <p:cNvPr id="6" name="Picture 5">
            <a:extLst>
              <a:ext uri="{FF2B5EF4-FFF2-40B4-BE49-F238E27FC236}">
                <a16:creationId xmlns:a16="http://schemas.microsoft.com/office/drawing/2014/main" id="{732CA5E3-D602-9D09-1C32-99FDA3715EC4}"/>
              </a:ext>
            </a:extLst>
          </p:cNvPr>
          <p:cNvPicPr>
            <a:picLocks noChangeAspect="1"/>
          </p:cNvPicPr>
          <p:nvPr/>
        </p:nvPicPr>
        <p:blipFill>
          <a:blip r:embed="rId3"/>
          <a:stretch>
            <a:fillRect/>
          </a:stretch>
        </p:blipFill>
        <p:spPr>
          <a:xfrm>
            <a:off x="1608550" y="1653294"/>
            <a:ext cx="8974900" cy="4792131"/>
          </a:xfrm>
          <a:prstGeom prst="rect">
            <a:avLst/>
          </a:prstGeom>
        </p:spPr>
      </p:pic>
    </p:spTree>
    <p:extLst>
      <p:ext uri="{BB962C8B-B14F-4D97-AF65-F5344CB8AC3E}">
        <p14:creationId xmlns:p14="http://schemas.microsoft.com/office/powerpoint/2010/main" val="3634275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a:xfrm>
            <a:off x="415048" y="261075"/>
            <a:ext cx="11423210" cy="704163"/>
          </a:xfrm>
        </p:spPr>
        <p:txBody>
          <a:bodyPr/>
          <a:lstStyle/>
          <a:p>
            <a:r>
              <a:rPr lang="en-US" dirty="0"/>
              <a:t>SEQUENCE FLOW CREATE OWN </a:t>
            </a:r>
            <a:r>
              <a:rPr lang="en-US" dirty="0" err="1"/>
              <a:t>USERDETAILSSERVICE</a:t>
            </a:r>
            <a:br>
              <a:rPr lang="en-US" dirty="0"/>
            </a:br>
            <a:br>
              <a:rPr lang="en-US" dirty="0"/>
            </a:br>
            <a:endParaRPr lang="en-US" dirty="0"/>
          </a:p>
        </p:txBody>
      </p:sp>
      <p:pic>
        <p:nvPicPr>
          <p:cNvPr id="10" name="Picture 9">
            <a:extLst>
              <a:ext uri="{FF2B5EF4-FFF2-40B4-BE49-F238E27FC236}">
                <a16:creationId xmlns:a16="http://schemas.microsoft.com/office/drawing/2014/main" id="{C4EF389C-7AC1-0E60-7137-9BA4EACADCDD}"/>
              </a:ext>
            </a:extLst>
          </p:cNvPr>
          <p:cNvPicPr>
            <a:picLocks noChangeAspect="1"/>
          </p:cNvPicPr>
          <p:nvPr/>
        </p:nvPicPr>
        <p:blipFill>
          <a:blip r:embed="rId3"/>
          <a:stretch>
            <a:fillRect/>
          </a:stretch>
        </p:blipFill>
        <p:spPr>
          <a:xfrm>
            <a:off x="353742" y="1176254"/>
            <a:ext cx="5962778" cy="2983721"/>
          </a:xfrm>
          <a:prstGeom prst="rect">
            <a:avLst/>
          </a:prstGeom>
        </p:spPr>
      </p:pic>
      <p:pic>
        <p:nvPicPr>
          <p:cNvPr id="12" name="Picture 11">
            <a:extLst>
              <a:ext uri="{FF2B5EF4-FFF2-40B4-BE49-F238E27FC236}">
                <a16:creationId xmlns:a16="http://schemas.microsoft.com/office/drawing/2014/main" id="{512459D3-EA5C-4664-9CB7-B9396737F703}"/>
              </a:ext>
            </a:extLst>
          </p:cNvPr>
          <p:cNvPicPr>
            <a:picLocks noChangeAspect="1"/>
          </p:cNvPicPr>
          <p:nvPr/>
        </p:nvPicPr>
        <p:blipFill>
          <a:blip r:embed="rId4"/>
          <a:stretch>
            <a:fillRect/>
          </a:stretch>
        </p:blipFill>
        <p:spPr>
          <a:xfrm>
            <a:off x="6235277" y="3161261"/>
            <a:ext cx="5602981" cy="2983721"/>
          </a:xfrm>
          <a:prstGeom prst="rect">
            <a:avLst/>
          </a:prstGeom>
        </p:spPr>
      </p:pic>
    </p:spTree>
    <p:extLst>
      <p:ext uri="{BB962C8B-B14F-4D97-AF65-F5344CB8AC3E}">
        <p14:creationId xmlns:p14="http://schemas.microsoft.com/office/powerpoint/2010/main" val="2519237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a:xfrm>
            <a:off x="415048" y="261075"/>
            <a:ext cx="11361904" cy="704163"/>
          </a:xfrm>
        </p:spPr>
        <p:txBody>
          <a:bodyPr/>
          <a:lstStyle/>
          <a:p>
            <a:pPr algn="ctr"/>
            <a:r>
              <a:rPr lang="en-US" dirty="0"/>
              <a:t>HOW PASSWORD VALIDATED</a:t>
            </a:r>
          </a:p>
        </p:txBody>
      </p:sp>
      <p:sp>
        <p:nvSpPr>
          <p:cNvPr id="3" name="Text Placeholder 2">
            <a:extLst>
              <a:ext uri="{FF2B5EF4-FFF2-40B4-BE49-F238E27FC236}">
                <a16:creationId xmlns:a16="http://schemas.microsoft.com/office/drawing/2014/main" id="{9A65DAD3-DED6-F3D2-E530-81AAE56D8040}"/>
              </a:ext>
            </a:extLst>
          </p:cNvPr>
          <p:cNvSpPr>
            <a:spLocks noGrp="1"/>
          </p:cNvSpPr>
          <p:nvPr>
            <p:ph type="body" sz="quarter" idx="11"/>
          </p:nvPr>
        </p:nvSpPr>
        <p:spPr>
          <a:xfrm>
            <a:off x="333804" y="965238"/>
            <a:ext cx="11524392" cy="704163"/>
          </a:xfrm>
        </p:spPr>
        <p:txBody>
          <a:bodyPr numCol="1">
            <a:normAutofit/>
          </a:bodyPr>
          <a:lstStyle/>
          <a:p>
            <a:pPr marL="0" indent="0">
              <a:lnSpc>
                <a:spcPct val="120000"/>
              </a:lnSpc>
              <a:buNone/>
            </a:pPr>
            <a:r>
              <a:rPr lang="en-US" sz="1600" dirty="0">
                <a:solidFill>
                  <a:schemeClr val="bg1"/>
                </a:solidFill>
              </a:rPr>
              <a:t>We have many options for validate and store password such as storing the passwords in a plain text inside a storage system like DB will have Integrity &amp; Confidentiality issues. </a:t>
            </a:r>
            <a:r>
              <a:rPr lang="en-US" sz="1600" dirty="0">
                <a:solidFill>
                  <a:srgbClr val="FF0000"/>
                </a:solidFill>
              </a:rPr>
              <a:t>So this is not a recommended approach for Production applications </a:t>
            </a:r>
          </a:p>
        </p:txBody>
      </p:sp>
      <p:pic>
        <p:nvPicPr>
          <p:cNvPr id="5" name="Picture 4">
            <a:extLst>
              <a:ext uri="{FF2B5EF4-FFF2-40B4-BE49-F238E27FC236}">
                <a16:creationId xmlns:a16="http://schemas.microsoft.com/office/drawing/2014/main" id="{820D6A79-226A-4F84-8BD0-818A183B6516}"/>
              </a:ext>
            </a:extLst>
          </p:cNvPr>
          <p:cNvPicPr>
            <a:picLocks noChangeAspect="1"/>
          </p:cNvPicPr>
          <p:nvPr/>
        </p:nvPicPr>
        <p:blipFill>
          <a:blip r:embed="rId3"/>
          <a:stretch>
            <a:fillRect/>
          </a:stretch>
        </p:blipFill>
        <p:spPr>
          <a:xfrm>
            <a:off x="415048" y="1926626"/>
            <a:ext cx="11010900" cy="3724275"/>
          </a:xfrm>
          <a:prstGeom prst="rect">
            <a:avLst/>
          </a:prstGeom>
        </p:spPr>
      </p:pic>
    </p:spTree>
    <p:extLst>
      <p:ext uri="{BB962C8B-B14F-4D97-AF65-F5344CB8AC3E}">
        <p14:creationId xmlns:p14="http://schemas.microsoft.com/office/powerpoint/2010/main" val="4051767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 Placeholder 20">
            <a:extLst>
              <a:ext uri="{FF2B5EF4-FFF2-40B4-BE49-F238E27FC236}">
                <a16:creationId xmlns:a16="http://schemas.microsoft.com/office/drawing/2014/main" id="{298B0FBD-C0D1-43DC-B3C9-A67B80142359}"/>
              </a:ext>
            </a:extLst>
          </p:cNvPr>
          <p:cNvSpPr>
            <a:spLocks noGrp="1"/>
          </p:cNvSpPr>
          <p:nvPr>
            <p:ph type="body" sz="quarter" idx="33"/>
          </p:nvPr>
        </p:nvSpPr>
        <p:spPr>
          <a:xfrm>
            <a:off x="8223819" y="1623914"/>
            <a:ext cx="3345513" cy="4716925"/>
          </a:xfrm>
        </p:spPr>
        <p:txBody>
          <a:bodyPr/>
          <a:lstStyle/>
          <a:p>
            <a:endParaRPr lang="en-US"/>
          </a:p>
        </p:txBody>
      </p:sp>
      <p:sp>
        <p:nvSpPr>
          <p:cNvPr id="20" name="Text Placeholder 19">
            <a:extLst>
              <a:ext uri="{FF2B5EF4-FFF2-40B4-BE49-F238E27FC236}">
                <a16:creationId xmlns:a16="http://schemas.microsoft.com/office/drawing/2014/main" id="{4991CF96-2D23-4A3A-A301-3F80CABE2CAD}"/>
              </a:ext>
            </a:extLst>
          </p:cNvPr>
          <p:cNvSpPr>
            <a:spLocks noGrp="1"/>
          </p:cNvSpPr>
          <p:nvPr>
            <p:ph type="body" sz="quarter" idx="32"/>
          </p:nvPr>
        </p:nvSpPr>
        <p:spPr>
          <a:xfrm>
            <a:off x="4528628" y="1623914"/>
            <a:ext cx="3345513" cy="4716925"/>
          </a:xfrm>
        </p:spPr>
        <p:txBody>
          <a:bodyPr/>
          <a:lstStyle/>
          <a:p>
            <a:endParaRPr lang="en-US" dirty="0"/>
          </a:p>
        </p:txBody>
      </p:sp>
      <p:sp>
        <p:nvSpPr>
          <p:cNvPr id="13" name="Text Placeholder 12">
            <a:extLst>
              <a:ext uri="{FF2B5EF4-FFF2-40B4-BE49-F238E27FC236}">
                <a16:creationId xmlns:a16="http://schemas.microsoft.com/office/drawing/2014/main" id="{21FBB662-7727-4B33-9743-54F7C036D5B6}"/>
              </a:ext>
            </a:extLst>
          </p:cNvPr>
          <p:cNvSpPr>
            <a:spLocks noGrp="1"/>
          </p:cNvSpPr>
          <p:nvPr>
            <p:ph type="body" sz="quarter" idx="11"/>
          </p:nvPr>
        </p:nvSpPr>
        <p:spPr>
          <a:xfrm>
            <a:off x="833437" y="1623914"/>
            <a:ext cx="3345513" cy="4716925"/>
          </a:xfrm>
        </p:spPr>
        <p:txBody>
          <a:bodyPr/>
          <a:lstStyle/>
          <a:p>
            <a:endParaRPr lang="en-US" dirty="0"/>
          </a:p>
        </p:txBody>
      </p:sp>
      <p:sp>
        <p:nvSpPr>
          <p:cNvPr id="14" name="Text Placeholder 13">
            <a:extLst>
              <a:ext uri="{FF2B5EF4-FFF2-40B4-BE49-F238E27FC236}">
                <a16:creationId xmlns:a16="http://schemas.microsoft.com/office/drawing/2014/main" id="{A688FAC3-289D-44D2-97FE-2AE4A0EE0C15}"/>
              </a:ext>
            </a:extLst>
          </p:cNvPr>
          <p:cNvSpPr>
            <a:spLocks noGrp="1"/>
          </p:cNvSpPr>
          <p:nvPr>
            <p:ph type="body" sz="quarter" idx="15"/>
          </p:nvPr>
        </p:nvSpPr>
        <p:spPr/>
        <p:txBody>
          <a:bodyPr/>
          <a:lstStyle/>
          <a:p>
            <a:r>
              <a:rPr lang="en-US" dirty="0"/>
              <a:t>Encryption</a:t>
            </a:r>
          </a:p>
        </p:txBody>
      </p:sp>
      <p:sp>
        <p:nvSpPr>
          <p:cNvPr id="15" name="Text Placeholder 14">
            <a:extLst>
              <a:ext uri="{FF2B5EF4-FFF2-40B4-BE49-F238E27FC236}">
                <a16:creationId xmlns:a16="http://schemas.microsoft.com/office/drawing/2014/main" id="{EB679E57-8C4D-4108-ACD5-B79F8140B284}"/>
              </a:ext>
            </a:extLst>
          </p:cNvPr>
          <p:cNvSpPr>
            <a:spLocks noGrp="1"/>
          </p:cNvSpPr>
          <p:nvPr>
            <p:ph type="body" sz="quarter" idx="16"/>
          </p:nvPr>
        </p:nvSpPr>
        <p:spPr/>
        <p:txBody>
          <a:bodyPr/>
          <a:lstStyle/>
          <a:p>
            <a:r>
              <a:rPr lang="en-US" dirty="0"/>
              <a:t>Hashing</a:t>
            </a:r>
          </a:p>
        </p:txBody>
      </p:sp>
      <p:sp>
        <p:nvSpPr>
          <p:cNvPr id="16" name="Text Placeholder 15">
            <a:extLst>
              <a:ext uri="{FF2B5EF4-FFF2-40B4-BE49-F238E27FC236}">
                <a16:creationId xmlns:a16="http://schemas.microsoft.com/office/drawing/2014/main" id="{1691D3A6-3413-4367-854A-629E2AA051C5}"/>
              </a:ext>
            </a:extLst>
          </p:cNvPr>
          <p:cNvSpPr>
            <a:spLocks noGrp="1"/>
          </p:cNvSpPr>
          <p:nvPr>
            <p:ph type="body" sz="quarter" idx="17"/>
          </p:nvPr>
        </p:nvSpPr>
        <p:spPr/>
        <p:txBody>
          <a:bodyPr/>
          <a:lstStyle/>
          <a:p>
            <a:r>
              <a:rPr lang="en-US" dirty="0"/>
              <a:t>Encoding</a:t>
            </a:r>
          </a:p>
        </p:txBody>
      </p:sp>
      <p:sp>
        <p:nvSpPr>
          <p:cNvPr id="17" name="Text Placeholder 16">
            <a:extLst>
              <a:ext uri="{FF2B5EF4-FFF2-40B4-BE49-F238E27FC236}">
                <a16:creationId xmlns:a16="http://schemas.microsoft.com/office/drawing/2014/main" id="{1FE2996A-77E3-4BC2-B936-5977AC595307}"/>
              </a:ext>
            </a:extLst>
          </p:cNvPr>
          <p:cNvSpPr>
            <a:spLocks noGrp="1"/>
          </p:cNvSpPr>
          <p:nvPr>
            <p:ph type="body" sz="quarter" idx="29"/>
          </p:nvPr>
        </p:nvSpPr>
        <p:spPr>
          <a:xfrm>
            <a:off x="1033463" y="2462196"/>
            <a:ext cx="2962275" cy="3593829"/>
          </a:xfrm>
        </p:spPr>
        <p:txBody>
          <a:bodyPr>
            <a:normAutofit/>
          </a:bodyPr>
          <a:lstStyle/>
          <a:p>
            <a:r>
              <a:rPr lang="en-US" dirty="0"/>
              <a:t>Encoding is defined as the process of converting data from one form to another and has nothing to do with cryptography</a:t>
            </a:r>
          </a:p>
          <a:p>
            <a:r>
              <a:rPr lang="en-US" dirty="0"/>
              <a:t>It involves no secret and completely reversible</a:t>
            </a:r>
          </a:p>
          <a:p>
            <a:r>
              <a:rPr lang="en-US" dirty="0"/>
              <a:t>Encoding can’t be used for securing data. Below are the various publicly available algorithms used for encoding</a:t>
            </a:r>
          </a:p>
          <a:p>
            <a:r>
              <a:rPr lang="en-US" dirty="0"/>
              <a:t>Ex: ASCII, </a:t>
            </a:r>
            <a:r>
              <a:rPr lang="en-US" dirty="0" err="1"/>
              <a:t>BASE64</a:t>
            </a:r>
            <a:r>
              <a:rPr lang="en-US" dirty="0"/>
              <a:t>, UNICODE</a:t>
            </a:r>
          </a:p>
        </p:txBody>
      </p:sp>
      <p:sp>
        <p:nvSpPr>
          <p:cNvPr id="18" name="Text Placeholder 17">
            <a:extLst>
              <a:ext uri="{FF2B5EF4-FFF2-40B4-BE49-F238E27FC236}">
                <a16:creationId xmlns:a16="http://schemas.microsoft.com/office/drawing/2014/main" id="{20E99235-C9AC-4256-9B44-D04C8767FA4B}"/>
              </a:ext>
            </a:extLst>
          </p:cNvPr>
          <p:cNvSpPr>
            <a:spLocks noGrp="1"/>
          </p:cNvSpPr>
          <p:nvPr>
            <p:ph type="body" sz="quarter" idx="30"/>
          </p:nvPr>
        </p:nvSpPr>
        <p:spPr>
          <a:xfrm>
            <a:off x="4732336" y="2460687"/>
            <a:ext cx="2962275" cy="3595338"/>
          </a:xfrm>
        </p:spPr>
        <p:txBody>
          <a:bodyPr>
            <a:normAutofit fontScale="92500" lnSpcReduction="10000"/>
          </a:bodyPr>
          <a:lstStyle/>
          <a:p>
            <a:pPr>
              <a:lnSpc>
                <a:spcPct val="120000"/>
              </a:lnSpc>
            </a:pPr>
            <a:r>
              <a:rPr lang="en-US" dirty="0"/>
              <a:t>Encryption is defined as the process of transforming data in such a way that guarantees confidentiality</a:t>
            </a:r>
          </a:p>
          <a:p>
            <a:r>
              <a:rPr lang="en-US" dirty="0"/>
              <a:t>To achieve confidentiality, encryption requires the use of a secret which in cryptographic term, we call a “key”</a:t>
            </a:r>
          </a:p>
          <a:p>
            <a:r>
              <a:rPr lang="en-US" dirty="0"/>
              <a:t>Encryption can be reversible by using decryption with the help of the “key”. As long as the “key” is confidential, encryption can be considered as secured</a:t>
            </a:r>
          </a:p>
        </p:txBody>
      </p:sp>
      <p:sp>
        <p:nvSpPr>
          <p:cNvPr id="19" name="Text Placeholder 18">
            <a:extLst>
              <a:ext uri="{FF2B5EF4-FFF2-40B4-BE49-F238E27FC236}">
                <a16:creationId xmlns:a16="http://schemas.microsoft.com/office/drawing/2014/main" id="{B6FF0A6F-3A1A-4B3A-843C-A77CC12E40BE}"/>
              </a:ext>
            </a:extLst>
          </p:cNvPr>
          <p:cNvSpPr>
            <a:spLocks noGrp="1"/>
          </p:cNvSpPr>
          <p:nvPr>
            <p:ph type="body" sz="quarter" idx="31"/>
          </p:nvPr>
        </p:nvSpPr>
        <p:spPr>
          <a:xfrm>
            <a:off x="8434876" y="2461009"/>
            <a:ext cx="2962275" cy="3595016"/>
          </a:xfrm>
        </p:spPr>
        <p:txBody>
          <a:bodyPr>
            <a:normAutofit lnSpcReduction="10000"/>
          </a:bodyPr>
          <a:lstStyle/>
          <a:p>
            <a:r>
              <a:rPr lang="en-US" dirty="0"/>
              <a:t>In hashing, data is converted to the hash value using some hashing function</a:t>
            </a:r>
          </a:p>
          <a:p>
            <a:r>
              <a:rPr lang="en-US" dirty="0"/>
              <a:t>Data once hashed is non-reversible. One cannot determine the original data from a hash value generated.</a:t>
            </a:r>
          </a:p>
          <a:p>
            <a:r>
              <a:rPr lang="en-US" dirty="0"/>
              <a:t>Given some arbitrary data along with the output of a hashing algorithm, one can verify whether this data matches the original input data without needing to see the original data</a:t>
            </a:r>
          </a:p>
        </p:txBody>
      </p:sp>
      <p:sp>
        <p:nvSpPr>
          <p:cNvPr id="12" name="Title 11">
            <a:extLst>
              <a:ext uri="{FF2B5EF4-FFF2-40B4-BE49-F238E27FC236}">
                <a16:creationId xmlns:a16="http://schemas.microsoft.com/office/drawing/2014/main" id="{12720679-AB4A-4CFF-978C-EF89140DD20A}"/>
              </a:ext>
            </a:extLst>
          </p:cNvPr>
          <p:cNvSpPr>
            <a:spLocks noGrp="1"/>
          </p:cNvSpPr>
          <p:nvPr>
            <p:ph type="title"/>
          </p:nvPr>
        </p:nvSpPr>
        <p:spPr/>
        <p:txBody>
          <a:bodyPr/>
          <a:lstStyle/>
          <a:p>
            <a:pPr algn="ctr"/>
            <a:r>
              <a:rPr lang="en-US" dirty="0"/>
              <a:t>HOW PASSWORD VALIDATED</a:t>
            </a:r>
          </a:p>
        </p:txBody>
      </p:sp>
      <p:sp>
        <p:nvSpPr>
          <p:cNvPr id="2" name="Text Placeholder 2">
            <a:extLst>
              <a:ext uri="{FF2B5EF4-FFF2-40B4-BE49-F238E27FC236}">
                <a16:creationId xmlns:a16="http://schemas.microsoft.com/office/drawing/2014/main" id="{936C8249-6CDB-64A6-C746-07355066DB6E}"/>
              </a:ext>
            </a:extLst>
          </p:cNvPr>
          <p:cNvSpPr txBox="1">
            <a:spLocks/>
          </p:cNvSpPr>
          <p:nvPr/>
        </p:nvSpPr>
        <p:spPr>
          <a:xfrm>
            <a:off x="333804" y="918563"/>
            <a:ext cx="11524392" cy="704163"/>
          </a:xfrm>
          <a:prstGeom prst="rect">
            <a:avLst/>
          </a:prstGeom>
          <a:solidFill>
            <a:schemeClr val="lt1"/>
          </a:solidFill>
          <a:ln w="25400" cap="flat" cmpd="sng" algn="ctr">
            <a:solidFill>
              <a:schemeClr val="tx2"/>
            </a:solidFill>
            <a:prstDash val="solid"/>
          </a:ln>
          <a:effectLst/>
        </p:spPr>
        <p:txBody>
          <a:bodyPr vert="horz" lIns="91440" tIns="45720" rIns="91440" bIns="45720" numCol="1" rtlCol="0" anchor="ctr">
            <a:normAutofit/>
          </a:bodyPr>
          <a:lstStyle>
            <a:lvl1pPr marL="0" indent="0" algn="l" defTabSz="914400" rtl="0" eaLnBrk="1" latinLnBrk="0" hangingPunct="1">
              <a:lnSpc>
                <a:spcPct val="90000"/>
              </a:lnSpc>
              <a:spcBef>
                <a:spcPts val="0"/>
              </a:spcBef>
              <a:buClr>
                <a:schemeClr val="accent1"/>
              </a:buClr>
              <a:buFont typeface="Wingdings" panose="05000000000000000000" pitchFamily="2" charset="2"/>
              <a:buNone/>
              <a:defRPr sz="2200" kern="1200">
                <a:solidFill>
                  <a:schemeClr val="accent4"/>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dk1"/>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dk1"/>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dk1"/>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dk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dk1"/>
                </a:solidFill>
                <a:latin typeface="+mn-lt"/>
                <a:ea typeface="+mn-ea"/>
                <a:cs typeface="+mn-cs"/>
              </a:defRPr>
            </a:lvl9pPr>
          </a:lstStyle>
          <a:p>
            <a:pPr>
              <a:lnSpc>
                <a:spcPct val="120000"/>
              </a:lnSpc>
            </a:pPr>
            <a:r>
              <a:rPr lang="en-US" sz="1600" dirty="0">
                <a:solidFill>
                  <a:schemeClr val="bg1"/>
                </a:solidFill>
              </a:rPr>
              <a:t>Because storing the password as plain text will not secure the user's information. Now We have 3 secure ways to handle passwords: Encoding, Encryption and Hashing </a:t>
            </a:r>
            <a:endParaRPr lang="en-US" sz="1600" b="1" dirty="0">
              <a:solidFill>
                <a:srgbClr val="FF0000"/>
              </a:solidFill>
            </a:endParaRPr>
          </a:p>
        </p:txBody>
      </p:sp>
    </p:spTree>
    <p:extLst>
      <p:ext uri="{BB962C8B-B14F-4D97-AF65-F5344CB8AC3E}">
        <p14:creationId xmlns:p14="http://schemas.microsoft.com/office/powerpoint/2010/main" val="27186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r>
              <a:rPr lang="en-US" dirty="0"/>
              <a:t>HOW PASSWORD VALIDATED</a:t>
            </a:r>
          </a:p>
        </p:txBody>
      </p:sp>
      <p:sp>
        <p:nvSpPr>
          <p:cNvPr id="6" name="Text Placeholder 5">
            <a:extLst>
              <a:ext uri="{FF2B5EF4-FFF2-40B4-BE49-F238E27FC236}">
                <a16:creationId xmlns:a16="http://schemas.microsoft.com/office/drawing/2014/main" id="{ADFA8C7A-C176-400F-9015-D4B07271415F}"/>
              </a:ext>
            </a:extLst>
          </p:cNvPr>
          <p:cNvSpPr>
            <a:spLocks noGrp="1"/>
          </p:cNvSpPr>
          <p:nvPr>
            <p:ph type="body" sz="quarter" idx="11"/>
          </p:nvPr>
        </p:nvSpPr>
        <p:spPr>
          <a:xfrm>
            <a:off x="648324" y="1278649"/>
            <a:ext cx="5257596" cy="5173905"/>
          </a:xfrm>
        </p:spPr>
        <p:txBody>
          <a:bodyPr>
            <a:normAutofit/>
          </a:bodyPr>
          <a:lstStyle/>
          <a:p>
            <a:r>
              <a:rPr lang="en-US" dirty="0"/>
              <a:t>we can understand the way of 3 methods to secure the password in our application as follows:</a:t>
            </a:r>
          </a:p>
          <a:p>
            <a:pPr lvl="1"/>
            <a:r>
              <a:rPr lang="en-US" dirty="0"/>
              <a:t>Encoding :We encode it to encoded text and decode it by decode. </a:t>
            </a:r>
            <a:r>
              <a:rPr lang="en-US" dirty="0">
                <a:solidFill>
                  <a:srgbClr val="FF0000"/>
                </a:solidFill>
              </a:rPr>
              <a:t>Encoding is not secure. We only need to use the correct encoding algorithm to decode it in reverse without a key</a:t>
            </a:r>
          </a:p>
          <a:p>
            <a:pPr lvl="1"/>
            <a:r>
              <a:rPr lang="en-US" dirty="0"/>
              <a:t>Encryption :we encrypt the password with a secret key and only decrypt with the correct secret key used for encryption. Encryption is a two-way encryption process. After encrypting, we can completely use the secret-key to decrypt and get the original plain-text</a:t>
            </a:r>
          </a:p>
          <a:p>
            <a:pPr lvl="1"/>
            <a:r>
              <a:rPr lang="en-US" dirty="0"/>
              <a:t>Hashing: Given the consistency of input to output, hashing is representative of data integrity. Because with any small change to the input, you get a completely different output. Because of its one-way nature, hashing is used in system features that don't need to interact with primitive data. disclosed for security purposes. Ex:</a:t>
            </a:r>
            <a:r>
              <a:rPr lang="vi-VN" b="0" i="0" dirty="0">
                <a:solidFill>
                  <a:srgbClr val="1B1B1B"/>
                </a:solidFill>
                <a:effectLst/>
                <a:latin typeface="Arial(body)"/>
              </a:rPr>
              <a:t> BCrypt, và SCrypt</a:t>
            </a:r>
            <a:endParaRPr lang="en-US" dirty="0">
              <a:latin typeface="Arial(body)"/>
            </a:endParaRPr>
          </a:p>
          <a:p>
            <a:pPr lvl="1"/>
            <a:endParaRPr lang="en-US" dirty="0"/>
          </a:p>
        </p:txBody>
      </p:sp>
      <p:pic>
        <p:nvPicPr>
          <p:cNvPr id="10" name="Picture 9">
            <a:extLst>
              <a:ext uri="{FF2B5EF4-FFF2-40B4-BE49-F238E27FC236}">
                <a16:creationId xmlns:a16="http://schemas.microsoft.com/office/drawing/2014/main" id="{8C3AA384-B31E-3DDE-09B4-F1F9C54723A8}"/>
              </a:ext>
            </a:extLst>
          </p:cNvPr>
          <p:cNvPicPr>
            <a:picLocks noChangeAspect="1"/>
          </p:cNvPicPr>
          <p:nvPr/>
        </p:nvPicPr>
        <p:blipFill>
          <a:blip r:embed="rId2"/>
          <a:stretch>
            <a:fillRect/>
          </a:stretch>
        </p:blipFill>
        <p:spPr>
          <a:xfrm>
            <a:off x="6096000" y="1278649"/>
            <a:ext cx="5476407" cy="1578637"/>
          </a:xfrm>
          <a:prstGeom prst="rect">
            <a:avLst/>
          </a:prstGeom>
        </p:spPr>
      </p:pic>
      <p:pic>
        <p:nvPicPr>
          <p:cNvPr id="12" name="Picture 11">
            <a:extLst>
              <a:ext uri="{FF2B5EF4-FFF2-40B4-BE49-F238E27FC236}">
                <a16:creationId xmlns:a16="http://schemas.microsoft.com/office/drawing/2014/main" id="{D59EA53A-CDC7-16D5-43DA-FC2D856C1888}"/>
              </a:ext>
            </a:extLst>
          </p:cNvPr>
          <p:cNvPicPr>
            <a:picLocks noChangeAspect="1"/>
          </p:cNvPicPr>
          <p:nvPr/>
        </p:nvPicPr>
        <p:blipFill>
          <a:blip r:embed="rId3"/>
          <a:stretch>
            <a:fillRect/>
          </a:stretch>
        </p:blipFill>
        <p:spPr>
          <a:xfrm>
            <a:off x="6096000" y="3191793"/>
            <a:ext cx="5476407" cy="1551785"/>
          </a:xfrm>
          <a:prstGeom prst="rect">
            <a:avLst/>
          </a:prstGeom>
        </p:spPr>
      </p:pic>
      <p:pic>
        <p:nvPicPr>
          <p:cNvPr id="14" name="Picture 13">
            <a:extLst>
              <a:ext uri="{FF2B5EF4-FFF2-40B4-BE49-F238E27FC236}">
                <a16:creationId xmlns:a16="http://schemas.microsoft.com/office/drawing/2014/main" id="{E218A63C-BFFD-AF64-4992-D89CC954D0CD}"/>
              </a:ext>
            </a:extLst>
          </p:cNvPr>
          <p:cNvPicPr>
            <a:picLocks noChangeAspect="1"/>
          </p:cNvPicPr>
          <p:nvPr/>
        </p:nvPicPr>
        <p:blipFill>
          <a:blip r:embed="rId4"/>
          <a:stretch>
            <a:fillRect/>
          </a:stretch>
        </p:blipFill>
        <p:spPr>
          <a:xfrm>
            <a:off x="6095999" y="4962525"/>
            <a:ext cx="5476407" cy="1646231"/>
          </a:xfrm>
          <a:prstGeom prst="rect">
            <a:avLst/>
          </a:prstGeom>
        </p:spPr>
      </p:pic>
    </p:spTree>
    <p:extLst>
      <p:ext uri="{BB962C8B-B14F-4D97-AF65-F5344CB8AC3E}">
        <p14:creationId xmlns:p14="http://schemas.microsoft.com/office/powerpoint/2010/main" val="2652100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5558704-037F-4FEA-AEEC-B05917B8050E}"/>
              </a:ext>
            </a:extLst>
          </p:cNvPr>
          <p:cNvSpPr>
            <a:spLocks noGrp="1"/>
          </p:cNvSpPr>
          <p:nvPr>
            <p:ph type="body" sz="quarter" idx="10"/>
          </p:nvPr>
        </p:nvSpPr>
        <p:spPr/>
        <p:txBody>
          <a:bodyPr/>
          <a:lstStyle/>
          <a:p>
            <a:pPr lvl="0"/>
            <a:r>
              <a:rPr lang="en-US" dirty="0"/>
              <a:t>Introduction to Spring Security</a:t>
            </a:r>
          </a:p>
          <a:p>
            <a:pPr lvl="0"/>
            <a:r>
              <a:rPr lang="en-US" dirty="0"/>
              <a:t>Authentication and Authorization by using Spring Security</a:t>
            </a:r>
          </a:p>
          <a:p>
            <a:pPr lvl="1"/>
            <a:r>
              <a:rPr lang="en-US" dirty="0"/>
              <a:t>Authentication</a:t>
            </a:r>
          </a:p>
          <a:p>
            <a:pPr lvl="1"/>
            <a:r>
              <a:rPr lang="en-US" dirty="0"/>
              <a:t>Authorization</a:t>
            </a:r>
          </a:p>
          <a:p>
            <a:pPr lvl="0"/>
            <a:r>
              <a:rPr lang="en-US" dirty="0"/>
              <a:t>Introduction to OAuth2 and using in Spring Security</a:t>
            </a:r>
          </a:p>
          <a:p>
            <a:endParaRPr lang="en-US" dirty="0"/>
          </a:p>
        </p:txBody>
      </p:sp>
    </p:spTree>
    <p:extLst>
      <p:ext uri="{BB962C8B-B14F-4D97-AF65-F5344CB8AC3E}">
        <p14:creationId xmlns:p14="http://schemas.microsoft.com/office/powerpoint/2010/main" val="10773688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r>
              <a:rPr lang="en-US" dirty="0"/>
              <a:t>HOW PASSWORD VALIDATED WITH HASHING &amp; </a:t>
            </a:r>
            <a:r>
              <a:rPr lang="en-US" dirty="0" err="1"/>
              <a:t>PASSWORDENCODERS</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200" y="1414854"/>
            <a:ext cx="10515600" cy="878641"/>
          </a:xfrm>
        </p:spPr>
        <p:txBody>
          <a:bodyPr>
            <a:normAutofit/>
          </a:bodyPr>
          <a:lstStyle/>
          <a:p>
            <a:pPr marL="0" indent="0">
              <a:buNone/>
            </a:pPr>
            <a:r>
              <a:rPr lang="en-US" dirty="0"/>
              <a:t>Storing &amp; managing the passwords with hashing is the recommended approach for Production applications. With various </a:t>
            </a:r>
            <a:r>
              <a:rPr lang="en-US" dirty="0" err="1"/>
              <a:t>PasswordEncoders</a:t>
            </a:r>
            <a:r>
              <a:rPr lang="en-US" dirty="0"/>
              <a:t> available inside Spring Security, it makes our life easy</a:t>
            </a:r>
            <a:endParaRPr lang="vi-VN" dirty="0"/>
          </a:p>
        </p:txBody>
      </p:sp>
      <p:pic>
        <p:nvPicPr>
          <p:cNvPr id="7" name="Picture 6">
            <a:extLst>
              <a:ext uri="{FF2B5EF4-FFF2-40B4-BE49-F238E27FC236}">
                <a16:creationId xmlns:a16="http://schemas.microsoft.com/office/drawing/2014/main" id="{7CC0C9A5-6AAF-D1BD-1D5E-E1FCBC5F2445}"/>
              </a:ext>
            </a:extLst>
          </p:cNvPr>
          <p:cNvPicPr>
            <a:picLocks noChangeAspect="1"/>
          </p:cNvPicPr>
          <p:nvPr/>
        </p:nvPicPr>
        <p:blipFill>
          <a:blip r:embed="rId2"/>
          <a:stretch>
            <a:fillRect/>
          </a:stretch>
        </p:blipFill>
        <p:spPr>
          <a:xfrm>
            <a:off x="599763" y="2293495"/>
            <a:ext cx="10572750" cy="3905250"/>
          </a:xfrm>
          <a:prstGeom prst="rect">
            <a:avLst/>
          </a:prstGeom>
        </p:spPr>
      </p:pic>
    </p:spTree>
    <p:extLst>
      <p:ext uri="{BB962C8B-B14F-4D97-AF65-F5344CB8AC3E}">
        <p14:creationId xmlns:p14="http://schemas.microsoft.com/office/powerpoint/2010/main" val="4457437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r>
              <a:rPr lang="en-US" dirty="0"/>
              <a:t>HOW PASSWORD VALIDATED WITH HASHING &amp; </a:t>
            </a:r>
            <a:r>
              <a:rPr lang="en-US" dirty="0" err="1"/>
              <a:t>PASSWORDENCODERS</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200" y="1414854"/>
            <a:ext cx="10515600" cy="878641"/>
          </a:xfrm>
        </p:spPr>
        <p:txBody>
          <a:bodyPr>
            <a:normAutofit/>
          </a:bodyPr>
          <a:lstStyle/>
          <a:p>
            <a:pPr marL="0" indent="0">
              <a:buNone/>
            </a:pPr>
            <a:r>
              <a:rPr lang="en-US" dirty="0"/>
              <a:t>Details of </a:t>
            </a:r>
            <a:r>
              <a:rPr lang="en-US" dirty="0" err="1"/>
              <a:t>PasswordEncoders</a:t>
            </a:r>
            <a:r>
              <a:rPr lang="en-US" dirty="0"/>
              <a:t>:</a:t>
            </a:r>
            <a:endParaRPr lang="vi-VN" dirty="0"/>
          </a:p>
        </p:txBody>
      </p:sp>
      <p:pic>
        <p:nvPicPr>
          <p:cNvPr id="5" name="Picture 4">
            <a:extLst>
              <a:ext uri="{FF2B5EF4-FFF2-40B4-BE49-F238E27FC236}">
                <a16:creationId xmlns:a16="http://schemas.microsoft.com/office/drawing/2014/main" id="{924F7A10-2467-39E8-AC1A-AF19D93B834F}"/>
              </a:ext>
            </a:extLst>
          </p:cNvPr>
          <p:cNvPicPr>
            <a:picLocks noChangeAspect="1"/>
          </p:cNvPicPr>
          <p:nvPr/>
        </p:nvPicPr>
        <p:blipFill>
          <a:blip r:embed="rId2"/>
          <a:stretch>
            <a:fillRect/>
          </a:stretch>
        </p:blipFill>
        <p:spPr>
          <a:xfrm>
            <a:off x="4182257" y="1414854"/>
            <a:ext cx="7513306" cy="4912237"/>
          </a:xfrm>
          <a:prstGeom prst="rect">
            <a:avLst/>
          </a:prstGeom>
        </p:spPr>
      </p:pic>
    </p:spTree>
    <p:extLst>
      <p:ext uri="{BB962C8B-B14F-4D97-AF65-F5344CB8AC3E}">
        <p14:creationId xmlns:p14="http://schemas.microsoft.com/office/powerpoint/2010/main" val="23474030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r>
              <a:rPr lang="en-US" dirty="0"/>
              <a:t>CREATE OWN AUTHENTICATION PROVIDER</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200" y="1100061"/>
            <a:ext cx="10515600" cy="1778050"/>
          </a:xfrm>
        </p:spPr>
        <p:txBody>
          <a:bodyPr>
            <a:normAutofit fontScale="92500" lnSpcReduction="10000"/>
          </a:bodyPr>
          <a:lstStyle/>
          <a:p>
            <a:pPr marL="0" indent="0">
              <a:buNone/>
            </a:pPr>
            <a:r>
              <a:rPr lang="en-US" dirty="0"/>
              <a:t>In real world, we have more complicate requirements but the default implementation of the </a:t>
            </a:r>
            <a:r>
              <a:rPr lang="en-US" dirty="0" err="1"/>
              <a:t>AuthenticationProvider</a:t>
            </a:r>
            <a:r>
              <a:rPr lang="en-US" dirty="0"/>
              <a:t> by Spring Security team is to delegate the responsibility of finding the user in the system to a </a:t>
            </a:r>
            <a:r>
              <a:rPr lang="en-US" dirty="0" err="1"/>
              <a:t>UserDetailsService</a:t>
            </a:r>
            <a:r>
              <a:rPr lang="en-US" dirty="0"/>
              <a:t> implementation &amp; </a:t>
            </a:r>
            <a:r>
              <a:rPr lang="en-US" dirty="0" err="1"/>
              <a:t>PasswordEncoder</a:t>
            </a:r>
            <a:r>
              <a:rPr lang="en-US" dirty="0"/>
              <a:t> for password validation. But if we have a custom authentication requirement that is not fulfilled  by Spring Security framework, then we can build  our own authentication logic by implement the </a:t>
            </a:r>
            <a:r>
              <a:rPr lang="en-US" dirty="0" err="1"/>
              <a:t>AuthenticationProvider</a:t>
            </a:r>
            <a:r>
              <a:rPr lang="en-US" dirty="0"/>
              <a:t> interface</a:t>
            </a:r>
          </a:p>
          <a:p>
            <a:pPr marL="0" indent="0">
              <a:buNone/>
            </a:pPr>
            <a:r>
              <a:rPr lang="en-US" dirty="0"/>
              <a:t>It is the responsibility of the </a:t>
            </a:r>
            <a:r>
              <a:rPr lang="en-US" dirty="0" err="1"/>
              <a:t>ProviderManager</a:t>
            </a:r>
            <a:r>
              <a:rPr lang="en-US" dirty="0"/>
              <a:t> which is an implementation of </a:t>
            </a:r>
            <a:r>
              <a:rPr lang="en-US" dirty="0" err="1"/>
              <a:t>AuthenticationManager</a:t>
            </a:r>
            <a:r>
              <a:rPr lang="en-US" dirty="0"/>
              <a:t>, to check with all the implementations of Authentication Providers and try to authenticate the user</a:t>
            </a:r>
          </a:p>
          <a:p>
            <a:pPr marL="0" indent="0">
              <a:buNone/>
            </a:pPr>
            <a:endParaRPr lang="vi-VN" dirty="0"/>
          </a:p>
        </p:txBody>
      </p:sp>
      <p:pic>
        <p:nvPicPr>
          <p:cNvPr id="6" name="Picture 5">
            <a:extLst>
              <a:ext uri="{FF2B5EF4-FFF2-40B4-BE49-F238E27FC236}">
                <a16:creationId xmlns:a16="http://schemas.microsoft.com/office/drawing/2014/main" id="{0CD4C2CC-8953-415D-6E07-901E467E186B}"/>
              </a:ext>
            </a:extLst>
          </p:cNvPr>
          <p:cNvPicPr>
            <a:picLocks noChangeAspect="1"/>
          </p:cNvPicPr>
          <p:nvPr/>
        </p:nvPicPr>
        <p:blipFill>
          <a:blip r:embed="rId2"/>
          <a:stretch>
            <a:fillRect/>
          </a:stretch>
        </p:blipFill>
        <p:spPr>
          <a:xfrm>
            <a:off x="280987" y="2986079"/>
            <a:ext cx="11630025" cy="3429000"/>
          </a:xfrm>
          <a:prstGeom prst="rect">
            <a:avLst/>
          </a:prstGeom>
        </p:spPr>
      </p:pic>
    </p:spTree>
    <p:extLst>
      <p:ext uri="{BB962C8B-B14F-4D97-AF65-F5344CB8AC3E}">
        <p14:creationId xmlns:p14="http://schemas.microsoft.com/office/powerpoint/2010/main" val="521691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r>
              <a:rPr lang="en-US" dirty="0"/>
              <a:t>SEQUENCE FLOW OUR OWN AUTHENTICATION PROVIDER</a:t>
            </a:r>
          </a:p>
        </p:txBody>
      </p:sp>
      <p:pic>
        <p:nvPicPr>
          <p:cNvPr id="8" name="Picture 7">
            <a:extLst>
              <a:ext uri="{FF2B5EF4-FFF2-40B4-BE49-F238E27FC236}">
                <a16:creationId xmlns:a16="http://schemas.microsoft.com/office/drawing/2014/main" id="{FA31CF2F-7651-3042-1E44-9481E7FD2F51}"/>
              </a:ext>
            </a:extLst>
          </p:cNvPr>
          <p:cNvPicPr>
            <a:picLocks noChangeAspect="1"/>
          </p:cNvPicPr>
          <p:nvPr/>
        </p:nvPicPr>
        <p:blipFill>
          <a:blip r:embed="rId2"/>
          <a:stretch>
            <a:fillRect/>
          </a:stretch>
        </p:blipFill>
        <p:spPr>
          <a:xfrm>
            <a:off x="319243" y="944142"/>
            <a:ext cx="11553513" cy="5626296"/>
          </a:xfrm>
          <a:prstGeom prst="rect">
            <a:avLst/>
          </a:prstGeom>
        </p:spPr>
      </p:pic>
    </p:spTree>
    <p:extLst>
      <p:ext uri="{BB962C8B-B14F-4D97-AF65-F5344CB8AC3E}">
        <p14:creationId xmlns:p14="http://schemas.microsoft.com/office/powerpoint/2010/main" val="29857029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B843D52-BFCF-02AA-2C5A-E64209C7E92A}"/>
              </a:ext>
            </a:extLst>
          </p:cNvPr>
          <p:cNvSpPr>
            <a:spLocks noGrp="1"/>
          </p:cNvSpPr>
          <p:nvPr>
            <p:ph type="title"/>
          </p:nvPr>
        </p:nvSpPr>
        <p:spPr>
          <a:xfrm>
            <a:off x="838199" y="405446"/>
            <a:ext cx="10293015" cy="538696"/>
          </a:xfrm>
        </p:spPr>
        <p:txBody>
          <a:bodyPr/>
          <a:lstStyle/>
          <a:p>
            <a:pPr algn="ctr"/>
            <a:r>
              <a:rPr lang="en-US" dirty="0" err="1"/>
              <a:t>CORS</a:t>
            </a:r>
            <a:r>
              <a:rPr lang="en-US" dirty="0"/>
              <a:t> &amp; </a:t>
            </a:r>
            <a:r>
              <a:rPr lang="en-US" dirty="0" err="1"/>
              <a:t>CSRF</a:t>
            </a:r>
            <a:br>
              <a:rPr lang="en-US" dirty="0"/>
            </a:br>
            <a:r>
              <a:rPr lang="en-US" dirty="0"/>
              <a:t>SPRING SECURITY APPROACH</a:t>
            </a:r>
          </a:p>
        </p:txBody>
      </p:sp>
      <p:sp>
        <p:nvSpPr>
          <p:cNvPr id="6" name="Oval 5">
            <a:extLst>
              <a:ext uri="{FF2B5EF4-FFF2-40B4-BE49-F238E27FC236}">
                <a16:creationId xmlns:a16="http://schemas.microsoft.com/office/drawing/2014/main" id="{B329CA56-61BE-39F7-04CC-578EC33FB263}"/>
              </a:ext>
            </a:extLst>
          </p:cNvPr>
          <p:cNvSpPr/>
          <p:nvPr/>
        </p:nvSpPr>
        <p:spPr>
          <a:xfrm>
            <a:off x="616673" y="2493151"/>
            <a:ext cx="2653258" cy="20686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CORS</a:t>
            </a:r>
            <a:endParaRPr lang="en-US" dirty="0"/>
          </a:p>
          <a:p>
            <a:pPr algn="ctr"/>
            <a:r>
              <a:rPr lang="en-US" dirty="0"/>
              <a:t>Cross-Origin Resource Sharing</a:t>
            </a:r>
            <a:endParaRPr lang="vi-VN" dirty="0"/>
          </a:p>
        </p:txBody>
      </p:sp>
      <p:sp>
        <p:nvSpPr>
          <p:cNvPr id="7" name="Oval 6">
            <a:extLst>
              <a:ext uri="{FF2B5EF4-FFF2-40B4-BE49-F238E27FC236}">
                <a16:creationId xmlns:a16="http://schemas.microsoft.com/office/drawing/2014/main" id="{F696A3AC-0966-E637-5531-92475CFB2745}"/>
              </a:ext>
            </a:extLst>
          </p:cNvPr>
          <p:cNvSpPr/>
          <p:nvPr/>
        </p:nvSpPr>
        <p:spPr>
          <a:xfrm>
            <a:off x="4725649" y="3288322"/>
            <a:ext cx="2740701" cy="20686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CSRF</a:t>
            </a:r>
            <a:endParaRPr lang="en-US" dirty="0"/>
          </a:p>
          <a:p>
            <a:pPr algn="ctr"/>
            <a:r>
              <a:rPr lang="en-US" dirty="0"/>
              <a:t>Cross-Site Request Forgery</a:t>
            </a:r>
            <a:endParaRPr lang="vi-VN" dirty="0"/>
          </a:p>
        </p:txBody>
      </p:sp>
      <p:sp>
        <p:nvSpPr>
          <p:cNvPr id="8" name="Oval 7">
            <a:extLst>
              <a:ext uri="{FF2B5EF4-FFF2-40B4-BE49-F238E27FC236}">
                <a16:creationId xmlns:a16="http://schemas.microsoft.com/office/drawing/2014/main" id="{648B23C7-426D-8F5C-603E-9DA5895BAC63}"/>
              </a:ext>
            </a:extLst>
          </p:cNvPr>
          <p:cNvSpPr/>
          <p:nvPr/>
        </p:nvSpPr>
        <p:spPr>
          <a:xfrm>
            <a:off x="9059056" y="2394677"/>
            <a:ext cx="2653258" cy="2068645"/>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Spring Security</a:t>
            </a:r>
          </a:p>
          <a:p>
            <a:pPr algn="ctr"/>
            <a:r>
              <a:rPr lang="en-US" dirty="0"/>
              <a:t>How to handle them using the spring security framework</a:t>
            </a:r>
            <a:endParaRPr lang="vi-VN" dirty="0"/>
          </a:p>
        </p:txBody>
      </p:sp>
      <p:cxnSp>
        <p:nvCxnSpPr>
          <p:cNvPr id="9" name="Straight Connector 8">
            <a:extLst>
              <a:ext uri="{FF2B5EF4-FFF2-40B4-BE49-F238E27FC236}">
                <a16:creationId xmlns:a16="http://schemas.microsoft.com/office/drawing/2014/main" id="{00FCDBF1-4330-70AF-400A-F0B72A6BD5BC}"/>
              </a:ext>
            </a:extLst>
          </p:cNvPr>
          <p:cNvCxnSpPr>
            <a:cxnSpLocks/>
            <a:endCxn id="6" idx="0"/>
          </p:cNvCxnSpPr>
          <p:nvPr/>
        </p:nvCxnSpPr>
        <p:spPr>
          <a:xfrm>
            <a:off x="1943302" y="1378634"/>
            <a:ext cx="0" cy="11145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6B26E5E-34DE-4064-558A-C861F6CF0527}"/>
              </a:ext>
            </a:extLst>
          </p:cNvPr>
          <p:cNvCxnSpPr>
            <a:cxnSpLocks/>
            <a:endCxn id="8" idx="0"/>
          </p:cNvCxnSpPr>
          <p:nvPr/>
        </p:nvCxnSpPr>
        <p:spPr>
          <a:xfrm>
            <a:off x="10367889" y="1237957"/>
            <a:ext cx="17796" cy="1156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9719FB-5457-C534-8A4B-1E7EAB9CAA03}"/>
              </a:ext>
            </a:extLst>
          </p:cNvPr>
          <p:cNvCxnSpPr>
            <a:cxnSpLocks/>
            <a:endCxn id="7" idx="0"/>
          </p:cNvCxnSpPr>
          <p:nvPr/>
        </p:nvCxnSpPr>
        <p:spPr>
          <a:xfrm>
            <a:off x="6095999" y="1378634"/>
            <a:ext cx="1" cy="19096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FF10C420-EE91-7F4A-1939-BAB00BA48AD7}"/>
              </a:ext>
            </a:extLst>
          </p:cNvPr>
          <p:cNvCxnSpPr>
            <a:stCxn id="6" idx="4"/>
          </p:cNvCxnSpPr>
          <p:nvPr/>
        </p:nvCxnSpPr>
        <p:spPr>
          <a:xfrm>
            <a:off x="1943302" y="4561796"/>
            <a:ext cx="0" cy="7951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2575155-7A06-8C68-DB1B-DDF7432C211D}"/>
              </a:ext>
            </a:extLst>
          </p:cNvPr>
          <p:cNvCxnSpPr>
            <a:stCxn id="7" idx="4"/>
          </p:cNvCxnSpPr>
          <p:nvPr/>
        </p:nvCxnSpPr>
        <p:spPr>
          <a:xfrm>
            <a:off x="6096000" y="5356967"/>
            <a:ext cx="0" cy="6921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932F40-7823-F186-7D3C-A47DD61D69C2}"/>
              </a:ext>
            </a:extLst>
          </p:cNvPr>
          <p:cNvCxnSpPr>
            <a:cxnSpLocks/>
            <a:stCxn id="8" idx="4"/>
          </p:cNvCxnSpPr>
          <p:nvPr/>
        </p:nvCxnSpPr>
        <p:spPr>
          <a:xfrm>
            <a:off x="10385685" y="4463322"/>
            <a:ext cx="0" cy="893645"/>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650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r>
              <a:rPr lang="en-US" dirty="0"/>
              <a:t>CROSS-ORIGIN RESOURCE SHARING (</a:t>
            </a:r>
            <a:r>
              <a:rPr lang="en-US" dirty="0" err="1"/>
              <a:t>CORS</a:t>
            </a:r>
            <a:r>
              <a:rPr lang="en-US" dirty="0"/>
              <a:t>)</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200" y="1119431"/>
            <a:ext cx="10515600" cy="3494771"/>
          </a:xfrm>
        </p:spPr>
        <p:txBody>
          <a:bodyPr>
            <a:normAutofit/>
          </a:bodyPr>
          <a:lstStyle/>
          <a:p>
            <a:pPr>
              <a:buFont typeface="Arial" panose="020B0604020202020204" pitchFamily="34" charset="0"/>
              <a:buChar char="•"/>
            </a:pPr>
            <a:r>
              <a:rPr lang="en-US" dirty="0" err="1"/>
              <a:t>CORS</a:t>
            </a:r>
            <a:r>
              <a:rPr lang="en-US" dirty="0"/>
              <a:t> is a protocol that enables scripts running on a browser client to interact with resources from a different origin. For example, if a UI app wishes to make an API call running on a different domain, it would be blocked from doing so by default due to </a:t>
            </a:r>
            <a:r>
              <a:rPr lang="en-US" dirty="0" err="1"/>
              <a:t>CORS</a:t>
            </a:r>
            <a:r>
              <a:rPr lang="en-US" dirty="0"/>
              <a:t>. It is a specification from </a:t>
            </a:r>
            <a:r>
              <a:rPr lang="en-US" dirty="0" err="1"/>
              <a:t>W3C</a:t>
            </a:r>
            <a:r>
              <a:rPr lang="en-US" dirty="0"/>
              <a:t> implemented by most browsers</a:t>
            </a:r>
          </a:p>
          <a:p>
            <a:pPr>
              <a:buFont typeface="Arial" panose="020B0604020202020204" pitchFamily="34" charset="0"/>
              <a:buChar char="•"/>
            </a:pPr>
            <a:r>
              <a:rPr lang="en-US" dirty="0"/>
              <a:t>So </a:t>
            </a:r>
            <a:r>
              <a:rPr lang="en-US" dirty="0" err="1"/>
              <a:t>CORS</a:t>
            </a:r>
            <a:r>
              <a:rPr lang="en-US" dirty="0"/>
              <a:t> is not a security issue/attack but the default protection provided by browsers to stop sharing the data/communication between different origins</a:t>
            </a:r>
          </a:p>
          <a:p>
            <a:pPr>
              <a:buFont typeface="Arial" panose="020B0604020202020204" pitchFamily="34" charset="0"/>
              <a:buChar char="•"/>
            </a:pPr>
            <a:r>
              <a:rPr lang="en-US" dirty="0"/>
              <a:t>“other origins” means the URL being access differs  from the location that the </a:t>
            </a:r>
            <a:r>
              <a:rPr lang="en-US" dirty="0" err="1"/>
              <a:t>Javascript</a:t>
            </a:r>
            <a:r>
              <a:rPr lang="en-US" dirty="0"/>
              <a:t> is running from, by having:</a:t>
            </a:r>
          </a:p>
          <a:p>
            <a:pPr lvl="1"/>
            <a:r>
              <a:rPr lang="en-US" dirty="0"/>
              <a:t>A different scheme(HTTP or HTTPS)</a:t>
            </a:r>
          </a:p>
          <a:p>
            <a:pPr lvl="1"/>
            <a:r>
              <a:rPr lang="en-US" dirty="0"/>
              <a:t>A different domain </a:t>
            </a:r>
          </a:p>
          <a:p>
            <a:pPr lvl="1"/>
            <a:r>
              <a:rPr lang="en-US" dirty="0"/>
              <a:t>A different port</a:t>
            </a:r>
          </a:p>
          <a:p>
            <a:pPr marL="0" indent="0">
              <a:buNone/>
            </a:pPr>
            <a:endParaRPr lang="en-US" dirty="0"/>
          </a:p>
          <a:p>
            <a:pPr marL="0" indent="0">
              <a:buNone/>
            </a:pPr>
            <a:endParaRPr lang="en-US" dirty="0"/>
          </a:p>
        </p:txBody>
      </p:sp>
      <p:pic>
        <p:nvPicPr>
          <p:cNvPr id="5" name="Picture 4">
            <a:extLst>
              <a:ext uri="{FF2B5EF4-FFF2-40B4-BE49-F238E27FC236}">
                <a16:creationId xmlns:a16="http://schemas.microsoft.com/office/drawing/2014/main" id="{DA37F844-CE70-A941-F5B5-74762973513B}"/>
              </a:ext>
            </a:extLst>
          </p:cNvPr>
          <p:cNvPicPr>
            <a:picLocks noChangeAspect="1"/>
          </p:cNvPicPr>
          <p:nvPr/>
        </p:nvPicPr>
        <p:blipFill>
          <a:blip r:embed="rId2"/>
          <a:stretch>
            <a:fillRect/>
          </a:stretch>
        </p:blipFill>
        <p:spPr>
          <a:xfrm>
            <a:off x="1762930" y="4734291"/>
            <a:ext cx="9172575" cy="1609725"/>
          </a:xfrm>
          <a:prstGeom prst="rect">
            <a:avLst/>
          </a:prstGeom>
        </p:spPr>
      </p:pic>
    </p:spTree>
    <p:extLst>
      <p:ext uri="{BB962C8B-B14F-4D97-AF65-F5344CB8AC3E}">
        <p14:creationId xmlns:p14="http://schemas.microsoft.com/office/powerpoint/2010/main" val="841780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pPr algn="ctr"/>
            <a:r>
              <a:rPr lang="en-US" dirty="0"/>
              <a:t>SOLUTION TO HANDLE </a:t>
            </a:r>
            <a:r>
              <a:rPr lang="en-US" dirty="0" err="1"/>
              <a:t>CORS</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200" y="1119431"/>
            <a:ext cx="10515600" cy="3494771"/>
          </a:xfrm>
        </p:spPr>
        <p:txBody>
          <a:bodyPr>
            <a:normAutofit/>
          </a:bodyPr>
          <a:lstStyle/>
          <a:p>
            <a:pPr marL="0" indent="0">
              <a:buNone/>
            </a:pPr>
            <a:r>
              <a:rPr lang="en-US" dirty="0"/>
              <a:t>If we have a valid scenario, where a Web APP UI deployed on a server is trying to communicate with a REST service deployed on another server, then these kind of communications we can allow with the help of </a:t>
            </a:r>
            <a:r>
              <a:rPr lang="en-US" dirty="0">
                <a:highlight>
                  <a:srgbClr val="F8CE85"/>
                </a:highlight>
              </a:rPr>
              <a:t>@</a:t>
            </a:r>
            <a:r>
              <a:rPr lang="en-US" dirty="0" err="1">
                <a:highlight>
                  <a:srgbClr val="F8CE85"/>
                </a:highlight>
              </a:rPr>
              <a:t>CrossOrigin</a:t>
            </a:r>
            <a:r>
              <a:rPr lang="en-US" dirty="0">
                <a:highlight>
                  <a:srgbClr val="F8CE85"/>
                </a:highlight>
              </a:rPr>
              <a:t> </a:t>
            </a:r>
            <a:r>
              <a:rPr lang="en-US" dirty="0"/>
              <a:t>annotation. </a:t>
            </a:r>
            <a:r>
              <a:rPr lang="en-US" dirty="0">
                <a:highlight>
                  <a:srgbClr val="F8CE85"/>
                </a:highlight>
              </a:rPr>
              <a:t>@</a:t>
            </a:r>
            <a:r>
              <a:rPr lang="en-US" dirty="0" err="1">
                <a:highlight>
                  <a:srgbClr val="F8CE85"/>
                </a:highlight>
              </a:rPr>
              <a:t>CorssOrigin</a:t>
            </a:r>
            <a:r>
              <a:rPr lang="en-US" dirty="0">
                <a:highlight>
                  <a:srgbClr val="F8CE85"/>
                </a:highlight>
              </a:rPr>
              <a:t> </a:t>
            </a:r>
            <a:r>
              <a:rPr lang="en-US" dirty="0"/>
              <a:t>allows clients from any domain to consume the API</a:t>
            </a:r>
          </a:p>
          <a:p>
            <a:pPr marL="0" indent="0">
              <a:buNone/>
            </a:pPr>
            <a:r>
              <a:rPr lang="en-US" dirty="0">
                <a:highlight>
                  <a:srgbClr val="F8CE85"/>
                </a:highlight>
              </a:rPr>
              <a:t>@</a:t>
            </a:r>
            <a:r>
              <a:rPr lang="en-US" dirty="0" err="1">
                <a:highlight>
                  <a:srgbClr val="F8CE85"/>
                </a:highlight>
              </a:rPr>
              <a:t>CrossOrigin</a:t>
            </a:r>
            <a:r>
              <a:rPr lang="en-US" dirty="0">
                <a:highlight>
                  <a:srgbClr val="F8CE85"/>
                </a:highlight>
              </a:rPr>
              <a:t> </a:t>
            </a:r>
            <a:r>
              <a:rPr lang="en-US" dirty="0"/>
              <a:t>annotation can be mentioned on top of a class or method like mentioned below,</a:t>
            </a:r>
          </a:p>
          <a:p>
            <a:pPr marL="0" indent="0">
              <a:buNone/>
            </a:pPr>
            <a:r>
              <a:rPr lang="en-US" dirty="0"/>
              <a:t>	</a:t>
            </a:r>
            <a:r>
              <a:rPr lang="en-US" dirty="0">
                <a:highlight>
                  <a:srgbClr val="F8CE85"/>
                </a:highlight>
              </a:rPr>
              <a:t>@</a:t>
            </a:r>
            <a:r>
              <a:rPr lang="en-US" dirty="0" err="1">
                <a:highlight>
                  <a:srgbClr val="F8CE85"/>
                </a:highlight>
              </a:rPr>
              <a:t>CrossOrigin</a:t>
            </a:r>
            <a:r>
              <a:rPr lang="en-US" dirty="0">
                <a:highlight>
                  <a:srgbClr val="F8CE85"/>
                </a:highlight>
              </a:rPr>
              <a:t>(origins =“http://</a:t>
            </a:r>
            <a:r>
              <a:rPr lang="en-US" dirty="0" err="1">
                <a:highlight>
                  <a:srgbClr val="F8CE85"/>
                </a:highlight>
              </a:rPr>
              <a:t>localhost:4200</a:t>
            </a:r>
            <a:r>
              <a:rPr lang="en-US" dirty="0">
                <a:highlight>
                  <a:srgbClr val="F8CE85"/>
                </a:highlight>
              </a:rPr>
              <a:t>”  </a:t>
            </a:r>
            <a:r>
              <a:rPr lang="en-US" dirty="0"/>
              <a:t>// Will allow on specified domain</a:t>
            </a:r>
          </a:p>
          <a:p>
            <a:pPr marL="0" indent="0">
              <a:buNone/>
            </a:pPr>
            <a:r>
              <a:rPr lang="en-US" dirty="0"/>
              <a:t>	 </a:t>
            </a:r>
            <a:r>
              <a:rPr lang="en-US" dirty="0">
                <a:highlight>
                  <a:srgbClr val="F8CE85"/>
                </a:highlight>
              </a:rPr>
              <a:t>@</a:t>
            </a:r>
            <a:r>
              <a:rPr lang="en-US" dirty="0" err="1">
                <a:highlight>
                  <a:srgbClr val="F8CE85"/>
                </a:highlight>
              </a:rPr>
              <a:t>CrossOrigin</a:t>
            </a:r>
            <a:r>
              <a:rPr lang="en-US" dirty="0">
                <a:highlight>
                  <a:srgbClr val="F8CE85"/>
                </a:highlight>
              </a:rPr>
              <a:t>(origins =“*”)   </a:t>
            </a:r>
            <a:r>
              <a:rPr lang="en-US" dirty="0"/>
              <a:t>// Will allow any domain</a:t>
            </a:r>
          </a:p>
        </p:txBody>
      </p:sp>
      <p:pic>
        <p:nvPicPr>
          <p:cNvPr id="6" name="Picture 5">
            <a:extLst>
              <a:ext uri="{FF2B5EF4-FFF2-40B4-BE49-F238E27FC236}">
                <a16:creationId xmlns:a16="http://schemas.microsoft.com/office/drawing/2014/main" id="{44E915EF-365C-C3ED-9E5D-211265612D17}"/>
              </a:ext>
            </a:extLst>
          </p:cNvPr>
          <p:cNvPicPr>
            <a:picLocks noChangeAspect="1"/>
          </p:cNvPicPr>
          <p:nvPr/>
        </p:nvPicPr>
        <p:blipFill>
          <a:blip r:embed="rId2"/>
          <a:stretch>
            <a:fillRect/>
          </a:stretch>
        </p:blipFill>
        <p:spPr>
          <a:xfrm>
            <a:off x="1139776" y="3614958"/>
            <a:ext cx="9715500" cy="1428750"/>
          </a:xfrm>
          <a:prstGeom prst="rect">
            <a:avLst/>
          </a:prstGeom>
        </p:spPr>
      </p:pic>
    </p:spTree>
    <p:extLst>
      <p:ext uri="{BB962C8B-B14F-4D97-AF65-F5344CB8AC3E}">
        <p14:creationId xmlns:p14="http://schemas.microsoft.com/office/powerpoint/2010/main" val="3270015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pPr algn="ctr"/>
            <a:r>
              <a:rPr lang="en-US" dirty="0"/>
              <a:t>SOLUTION TO HANDLE </a:t>
            </a:r>
            <a:r>
              <a:rPr lang="en-US" dirty="0" err="1"/>
              <a:t>CORS</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200" y="1119432"/>
            <a:ext cx="10515600" cy="864114"/>
          </a:xfrm>
        </p:spPr>
        <p:txBody>
          <a:bodyPr>
            <a:normAutofit/>
          </a:bodyPr>
          <a:lstStyle/>
          <a:p>
            <a:pPr marL="0" indent="0">
              <a:buNone/>
            </a:pPr>
            <a:r>
              <a:rPr lang="en-US" dirty="0"/>
              <a:t>Instead of mentioning @</a:t>
            </a:r>
            <a:r>
              <a:rPr lang="en-US" dirty="0" err="1"/>
              <a:t>CrossOrigin</a:t>
            </a:r>
            <a:r>
              <a:rPr lang="en-US" dirty="0"/>
              <a:t> annotation on all the controllers inside our web app, we can define </a:t>
            </a:r>
            <a:r>
              <a:rPr lang="en-US" dirty="0" err="1"/>
              <a:t>CORS</a:t>
            </a:r>
            <a:r>
              <a:rPr lang="en-US" dirty="0"/>
              <a:t> related configurations globally using Spring Security like shown below:</a:t>
            </a:r>
          </a:p>
        </p:txBody>
      </p:sp>
      <p:pic>
        <p:nvPicPr>
          <p:cNvPr id="8" name="Picture 7">
            <a:extLst>
              <a:ext uri="{FF2B5EF4-FFF2-40B4-BE49-F238E27FC236}">
                <a16:creationId xmlns:a16="http://schemas.microsoft.com/office/drawing/2014/main" id="{8B66D97C-BEB0-4935-AD3C-23DEBD12999B}"/>
              </a:ext>
            </a:extLst>
          </p:cNvPr>
          <p:cNvPicPr>
            <a:picLocks noChangeAspect="1"/>
          </p:cNvPicPr>
          <p:nvPr/>
        </p:nvPicPr>
        <p:blipFill>
          <a:blip r:embed="rId2"/>
          <a:stretch>
            <a:fillRect/>
          </a:stretch>
        </p:blipFill>
        <p:spPr>
          <a:xfrm>
            <a:off x="838200" y="1801586"/>
            <a:ext cx="10515600" cy="4650968"/>
          </a:xfrm>
          <a:prstGeom prst="rect">
            <a:avLst/>
          </a:prstGeom>
        </p:spPr>
      </p:pic>
    </p:spTree>
    <p:extLst>
      <p:ext uri="{BB962C8B-B14F-4D97-AF65-F5344CB8AC3E}">
        <p14:creationId xmlns:p14="http://schemas.microsoft.com/office/powerpoint/2010/main" val="12790107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pPr algn="ctr"/>
            <a:r>
              <a:rPr lang="en-US" dirty="0"/>
              <a:t>CROSS-SITE REQUEST FORGERY (</a:t>
            </a:r>
            <a:r>
              <a:rPr lang="en-US" dirty="0" err="1"/>
              <a:t>CSRF</a:t>
            </a:r>
            <a:r>
              <a:rPr lang="en-US" dirty="0"/>
              <a:t>)</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200" y="1119432"/>
            <a:ext cx="10515600" cy="1012014"/>
          </a:xfrm>
        </p:spPr>
        <p:txBody>
          <a:bodyPr>
            <a:normAutofit fontScale="92500" lnSpcReduction="20000"/>
          </a:bodyPr>
          <a:lstStyle/>
          <a:p>
            <a:pPr marL="0" indent="0">
              <a:buNone/>
            </a:pPr>
            <a:r>
              <a:rPr lang="en-US" dirty="0"/>
              <a:t>A typical Cross-Site Request Forgery (</a:t>
            </a:r>
            <a:r>
              <a:rPr lang="en-US" dirty="0" err="1"/>
              <a:t>CSRF</a:t>
            </a:r>
            <a:r>
              <a:rPr lang="en-US" dirty="0"/>
              <a:t> or XSRF) attack aims to perform an operation in a web application on behalf of a user without their explicit consent. In general, it doesn’t directly steal the user’s identity, but it exploits the user to carry out an action without their will.</a:t>
            </a:r>
          </a:p>
          <a:p>
            <a:pPr marL="0" indent="0">
              <a:buNone/>
            </a:pPr>
            <a:r>
              <a:rPr lang="en-US" dirty="0"/>
              <a:t>Ex: Consider you are using a website </a:t>
            </a:r>
            <a:r>
              <a:rPr lang="en-US" dirty="0" err="1"/>
              <a:t>netfilx.com</a:t>
            </a:r>
            <a:r>
              <a:rPr lang="en-US" dirty="0"/>
              <a:t> and the attack’s website </a:t>
            </a:r>
            <a:r>
              <a:rPr lang="en-US" dirty="0" err="1"/>
              <a:t>evil.com</a:t>
            </a:r>
            <a:endParaRPr lang="en-US" dirty="0"/>
          </a:p>
        </p:txBody>
      </p:sp>
      <p:pic>
        <p:nvPicPr>
          <p:cNvPr id="5" name="Picture 4">
            <a:extLst>
              <a:ext uri="{FF2B5EF4-FFF2-40B4-BE49-F238E27FC236}">
                <a16:creationId xmlns:a16="http://schemas.microsoft.com/office/drawing/2014/main" id="{A98D0D4D-4D29-36B4-4372-FC87F574B3F8}"/>
              </a:ext>
            </a:extLst>
          </p:cNvPr>
          <p:cNvPicPr>
            <a:picLocks noChangeAspect="1"/>
          </p:cNvPicPr>
          <p:nvPr/>
        </p:nvPicPr>
        <p:blipFill>
          <a:blip r:embed="rId2"/>
          <a:stretch>
            <a:fillRect/>
          </a:stretch>
        </p:blipFill>
        <p:spPr>
          <a:xfrm>
            <a:off x="2905418" y="2855544"/>
            <a:ext cx="6038850" cy="1390650"/>
          </a:xfrm>
          <a:prstGeom prst="rect">
            <a:avLst/>
          </a:prstGeom>
        </p:spPr>
      </p:pic>
      <p:sp>
        <p:nvSpPr>
          <p:cNvPr id="6" name="Text Placeholder 3">
            <a:extLst>
              <a:ext uri="{FF2B5EF4-FFF2-40B4-BE49-F238E27FC236}">
                <a16:creationId xmlns:a16="http://schemas.microsoft.com/office/drawing/2014/main" id="{F51E3701-F867-1F11-07B4-0C1D5F4D84A8}"/>
              </a:ext>
            </a:extLst>
          </p:cNvPr>
          <p:cNvSpPr txBox="1">
            <a:spLocks/>
          </p:cNvSpPr>
          <p:nvPr/>
        </p:nvSpPr>
        <p:spPr>
          <a:xfrm>
            <a:off x="838200" y="2306736"/>
            <a:ext cx="10515600" cy="53869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highlight>
                  <a:srgbClr val="F8CE85"/>
                </a:highlight>
              </a:rPr>
              <a:t>Step 1: The Netflix user login to </a:t>
            </a:r>
            <a:r>
              <a:rPr lang="en-US" dirty="0" err="1">
                <a:highlight>
                  <a:srgbClr val="F8CE85"/>
                </a:highlight>
              </a:rPr>
              <a:t>Netflix.com</a:t>
            </a:r>
            <a:r>
              <a:rPr lang="en-US" dirty="0">
                <a:highlight>
                  <a:srgbClr val="F8CE85"/>
                </a:highlight>
              </a:rPr>
              <a:t> and the backend server of Netflix will provide a cookie which will store in the browser against the domain name </a:t>
            </a:r>
            <a:r>
              <a:rPr lang="en-US" dirty="0" err="1">
                <a:highlight>
                  <a:srgbClr val="F8CE85"/>
                </a:highlight>
              </a:rPr>
              <a:t>Netflix.com</a:t>
            </a:r>
            <a:r>
              <a:rPr lang="en-US" dirty="0">
                <a:highlight>
                  <a:srgbClr val="F8CE85"/>
                </a:highlight>
              </a:rPr>
              <a:t> </a:t>
            </a:r>
          </a:p>
        </p:txBody>
      </p:sp>
      <p:sp>
        <p:nvSpPr>
          <p:cNvPr id="7" name="Text Placeholder 3">
            <a:extLst>
              <a:ext uri="{FF2B5EF4-FFF2-40B4-BE49-F238E27FC236}">
                <a16:creationId xmlns:a16="http://schemas.microsoft.com/office/drawing/2014/main" id="{E62CC9AC-9E3A-1DDF-5A1F-69985F6DAB1C}"/>
              </a:ext>
            </a:extLst>
          </p:cNvPr>
          <p:cNvSpPr txBox="1">
            <a:spLocks/>
          </p:cNvSpPr>
          <p:nvPr/>
        </p:nvSpPr>
        <p:spPr>
          <a:xfrm>
            <a:off x="838200" y="4391074"/>
            <a:ext cx="10515600" cy="5386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highlight>
                  <a:srgbClr val="F8CE85"/>
                </a:highlight>
              </a:rPr>
              <a:t>Step 2: The same Netflix user opens an </a:t>
            </a:r>
            <a:r>
              <a:rPr lang="en-US" dirty="0" err="1">
                <a:highlight>
                  <a:srgbClr val="F8CE85"/>
                </a:highlight>
              </a:rPr>
              <a:t>evil.com</a:t>
            </a:r>
            <a:r>
              <a:rPr lang="en-US" dirty="0">
                <a:highlight>
                  <a:srgbClr val="F8CE85"/>
                </a:highlight>
              </a:rPr>
              <a:t> website in another tab of the browser</a:t>
            </a:r>
          </a:p>
        </p:txBody>
      </p:sp>
      <p:pic>
        <p:nvPicPr>
          <p:cNvPr id="10" name="Picture 9">
            <a:extLst>
              <a:ext uri="{FF2B5EF4-FFF2-40B4-BE49-F238E27FC236}">
                <a16:creationId xmlns:a16="http://schemas.microsoft.com/office/drawing/2014/main" id="{6F6709BF-1BE3-CFAB-7C23-681008F95807}"/>
              </a:ext>
            </a:extLst>
          </p:cNvPr>
          <p:cNvPicPr>
            <a:picLocks noChangeAspect="1"/>
          </p:cNvPicPr>
          <p:nvPr/>
        </p:nvPicPr>
        <p:blipFill>
          <a:blip r:embed="rId3"/>
          <a:stretch>
            <a:fillRect/>
          </a:stretch>
        </p:blipFill>
        <p:spPr>
          <a:xfrm>
            <a:off x="2905418" y="4808597"/>
            <a:ext cx="6038850" cy="1544446"/>
          </a:xfrm>
          <a:prstGeom prst="rect">
            <a:avLst/>
          </a:prstGeom>
        </p:spPr>
      </p:pic>
    </p:spTree>
    <p:extLst>
      <p:ext uri="{BB962C8B-B14F-4D97-AF65-F5344CB8AC3E}">
        <p14:creationId xmlns:p14="http://schemas.microsoft.com/office/powerpoint/2010/main" val="34367210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pPr algn="ctr"/>
            <a:r>
              <a:rPr lang="en-US" dirty="0"/>
              <a:t>CROSS-SITE REQUEST FORGERY (</a:t>
            </a:r>
            <a:r>
              <a:rPr lang="en-US" dirty="0" err="1"/>
              <a:t>CSRF</a:t>
            </a:r>
            <a:r>
              <a:rPr lang="en-US" dirty="0"/>
              <a:t>)</a:t>
            </a:r>
          </a:p>
        </p:txBody>
      </p:sp>
      <p:sp>
        <p:nvSpPr>
          <p:cNvPr id="6" name="Text Placeholder 3">
            <a:extLst>
              <a:ext uri="{FF2B5EF4-FFF2-40B4-BE49-F238E27FC236}">
                <a16:creationId xmlns:a16="http://schemas.microsoft.com/office/drawing/2014/main" id="{F51E3701-F867-1F11-07B4-0C1D5F4D84A8}"/>
              </a:ext>
            </a:extLst>
          </p:cNvPr>
          <p:cNvSpPr txBox="1">
            <a:spLocks/>
          </p:cNvSpPr>
          <p:nvPr/>
        </p:nvSpPr>
        <p:spPr>
          <a:xfrm>
            <a:off x="838200" y="944142"/>
            <a:ext cx="10683240" cy="1393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highlight>
                  <a:srgbClr val="F8CE85"/>
                </a:highlight>
              </a:rPr>
              <a:t>Step 3: User tempted and clicked on the malicious link which makes a request to </a:t>
            </a:r>
            <a:r>
              <a:rPr lang="en-US" dirty="0" err="1">
                <a:highlight>
                  <a:srgbClr val="F8CE85"/>
                </a:highlight>
              </a:rPr>
              <a:t>Netflix.com</a:t>
            </a:r>
            <a:r>
              <a:rPr lang="en-US" dirty="0">
                <a:highlight>
                  <a:srgbClr val="F8CE85"/>
                </a:highlight>
              </a:rPr>
              <a:t>. And since the login cookie already present in the same browser and the request to change email is being make to the same domain </a:t>
            </a:r>
            <a:r>
              <a:rPr lang="en-US" dirty="0" err="1">
                <a:highlight>
                  <a:srgbClr val="F8CE85"/>
                </a:highlight>
              </a:rPr>
              <a:t>Netflix.com</a:t>
            </a:r>
            <a:r>
              <a:rPr lang="en-US" dirty="0">
                <a:highlight>
                  <a:srgbClr val="F8CE85"/>
                </a:highlight>
              </a:rPr>
              <a:t>, the backend of </a:t>
            </a:r>
            <a:r>
              <a:rPr lang="en-US" dirty="0" err="1">
                <a:highlight>
                  <a:srgbClr val="F8CE85"/>
                </a:highlight>
              </a:rPr>
              <a:t>Netflix.com</a:t>
            </a:r>
            <a:r>
              <a:rPr lang="en-US" dirty="0">
                <a:highlight>
                  <a:srgbClr val="F8CE85"/>
                </a:highlight>
              </a:rPr>
              <a:t> can’t differentiate from where the request came. So here the </a:t>
            </a:r>
            <a:r>
              <a:rPr lang="en-US" dirty="0" err="1">
                <a:highlight>
                  <a:srgbClr val="F8CE85"/>
                </a:highlight>
              </a:rPr>
              <a:t>evil.com</a:t>
            </a:r>
            <a:r>
              <a:rPr lang="en-US" dirty="0">
                <a:highlight>
                  <a:srgbClr val="F8CE85"/>
                </a:highlight>
              </a:rPr>
              <a:t> forged the request as if it is coming from a </a:t>
            </a:r>
            <a:r>
              <a:rPr lang="en-US" dirty="0" err="1">
                <a:highlight>
                  <a:srgbClr val="F8CE85"/>
                </a:highlight>
              </a:rPr>
              <a:t>Netflix.com</a:t>
            </a:r>
            <a:r>
              <a:rPr lang="en-US" dirty="0">
                <a:highlight>
                  <a:srgbClr val="F8CE85"/>
                </a:highlight>
              </a:rPr>
              <a:t> UI page</a:t>
            </a:r>
          </a:p>
        </p:txBody>
      </p:sp>
      <p:pic>
        <p:nvPicPr>
          <p:cNvPr id="13" name="Picture 12">
            <a:extLst>
              <a:ext uri="{FF2B5EF4-FFF2-40B4-BE49-F238E27FC236}">
                <a16:creationId xmlns:a16="http://schemas.microsoft.com/office/drawing/2014/main" id="{E03B9927-567E-5F90-EF45-7FD3E3E64CAF}"/>
              </a:ext>
            </a:extLst>
          </p:cNvPr>
          <p:cNvPicPr>
            <a:picLocks noChangeAspect="1"/>
          </p:cNvPicPr>
          <p:nvPr/>
        </p:nvPicPr>
        <p:blipFill>
          <a:blip r:embed="rId2"/>
          <a:stretch>
            <a:fillRect/>
          </a:stretch>
        </p:blipFill>
        <p:spPr>
          <a:xfrm>
            <a:off x="2688431" y="2308330"/>
            <a:ext cx="6815138" cy="4144224"/>
          </a:xfrm>
          <a:prstGeom prst="rect">
            <a:avLst/>
          </a:prstGeom>
        </p:spPr>
      </p:pic>
    </p:spTree>
    <p:extLst>
      <p:ext uri="{BB962C8B-B14F-4D97-AF65-F5344CB8AC3E}">
        <p14:creationId xmlns:p14="http://schemas.microsoft.com/office/powerpoint/2010/main" val="8067931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3D1C0-AEBE-43F2-AF2A-23F080C327DF}"/>
              </a:ext>
            </a:extLst>
          </p:cNvPr>
          <p:cNvSpPr>
            <a:spLocks noGrp="1"/>
          </p:cNvSpPr>
          <p:nvPr>
            <p:ph type="body" sz="quarter" idx="15"/>
          </p:nvPr>
        </p:nvSpPr>
        <p:spPr/>
        <p:txBody>
          <a:bodyPr/>
          <a:lstStyle/>
          <a:p>
            <a:pPr lvl="0"/>
            <a:r>
              <a:rPr lang="en-US" dirty="0"/>
              <a:t>Introduction to Spring Security</a:t>
            </a:r>
          </a:p>
        </p:txBody>
      </p:sp>
      <p:sp>
        <p:nvSpPr>
          <p:cNvPr id="3" name="Text Placeholder 2">
            <a:extLst>
              <a:ext uri="{FF2B5EF4-FFF2-40B4-BE49-F238E27FC236}">
                <a16:creationId xmlns:a16="http://schemas.microsoft.com/office/drawing/2014/main" id="{9BBB8D4B-E800-4849-82AC-CE4520B69691}"/>
              </a:ext>
            </a:extLst>
          </p:cNvPr>
          <p:cNvSpPr>
            <a:spLocks noGrp="1"/>
          </p:cNvSpPr>
          <p:nvPr>
            <p:ph type="body" sz="quarter" idx="16"/>
          </p:nvPr>
        </p:nvSpPr>
        <p:spPr/>
        <p:txBody>
          <a:bodyPr/>
          <a:lstStyle/>
          <a:p>
            <a:endParaRPr lang="en-US" dirty="0"/>
          </a:p>
        </p:txBody>
      </p:sp>
    </p:spTree>
    <p:extLst>
      <p:ext uri="{BB962C8B-B14F-4D97-AF65-F5344CB8AC3E}">
        <p14:creationId xmlns:p14="http://schemas.microsoft.com/office/powerpoint/2010/main" val="376101607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pPr algn="ctr"/>
            <a:r>
              <a:rPr lang="en-US" dirty="0"/>
              <a:t>SOLUTION TO </a:t>
            </a:r>
            <a:r>
              <a:rPr lang="en-US" dirty="0" err="1"/>
              <a:t>CSRF</a:t>
            </a:r>
            <a:r>
              <a:rPr lang="en-US" dirty="0"/>
              <a:t> ATTACK</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200" y="926264"/>
            <a:ext cx="10515600" cy="1012014"/>
          </a:xfrm>
        </p:spPr>
        <p:txBody>
          <a:bodyPr>
            <a:normAutofit fontScale="92500" lnSpcReduction="10000"/>
          </a:bodyPr>
          <a:lstStyle/>
          <a:p>
            <a:r>
              <a:rPr lang="en-US" dirty="0"/>
              <a:t>To defeat a </a:t>
            </a:r>
            <a:r>
              <a:rPr lang="en-US" dirty="0" err="1"/>
              <a:t>CSRF</a:t>
            </a:r>
            <a:r>
              <a:rPr lang="en-US" dirty="0"/>
              <a:t> attack, applications need a way to determine if the HTTP request is legitimately generated via the application’s user interface. The best way to achieve this is through a </a:t>
            </a:r>
            <a:r>
              <a:rPr lang="en-US" dirty="0" err="1"/>
              <a:t>CSRF</a:t>
            </a:r>
            <a:r>
              <a:rPr lang="en-US" dirty="0"/>
              <a:t> token. A </a:t>
            </a:r>
            <a:r>
              <a:rPr lang="en-US" dirty="0" err="1"/>
              <a:t>CSRF</a:t>
            </a:r>
            <a:r>
              <a:rPr lang="en-US" dirty="0"/>
              <a:t> token is a secure random token that is used to prevent </a:t>
            </a:r>
            <a:r>
              <a:rPr lang="en-US" dirty="0" err="1"/>
              <a:t>CSRF</a:t>
            </a:r>
            <a:r>
              <a:rPr lang="en-US" dirty="0"/>
              <a:t> attacks. The token needs to be unique per user session and should be of large random value to make it difficult to guess</a:t>
            </a:r>
          </a:p>
        </p:txBody>
      </p:sp>
      <p:pic>
        <p:nvPicPr>
          <p:cNvPr id="5" name="Picture 4">
            <a:extLst>
              <a:ext uri="{FF2B5EF4-FFF2-40B4-BE49-F238E27FC236}">
                <a16:creationId xmlns:a16="http://schemas.microsoft.com/office/drawing/2014/main" id="{A98D0D4D-4D29-36B4-4372-FC87F574B3F8}"/>
              </a:ext>
            </a:extLst>
          </p:cNvPr>
          <p:cNvPicPr>
            <a:picLocks noChangeAspect="1"/>
          </p:cNvPicPr>
          <p:nvPr/>
        </p:nvPicPr>
        <p:blipFill>
          <a:blip r:embed="rId2"/>
          <a:stretch>
            <a:fillRect/>
          </a:stretch>
        </p:blipFill>
        <p:spPr>
          <a:xfrm>
            <a:off x="2905418" y="2855544"/>
            <a:ext cx="6038850" cy="1390650"/>
          </a:xfrm>
          <a:prstGeom prst="rect">
            <a:avLst/>
          </a:prstGeom>
        </p:spPr>
      </p:pic>
      <p:sp>
        <p:nvSpPr>
          <p:cNvPr id="6" name="Text Placeholder 3">
            <a:extLst>
              <a:ext uri="{FF2B5EF4-FFF2-40B4-BE49-F238E27FC236}">
                <a16:creationId xmlns:a16="http://schemas.microsoft.com/office/drawing/2014/main" id="{F51E3701-F867-1F11-07B4-0C1D5F4D84A8}"/>
              </a:ext>
            </a:extLst>
          </p:cNvPr>
          <p:cNvSpPr txBox="1">
            <a:spLocks/>
          </p:cNvSpPr>
          <p:nvPr/>
        </p:nvSpPr>
        <p:spPr>
          <a:xfrm>
            <a:off x="667043" y="1838738"/>
            <a:ext cx="10515600" cy="1012014"/>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highlight>
                  <a:srgbClr val="F8CE85"/>
                </a:highlight>
              </a:rPr>
              <a:t>Step 1: The Netflix user login to </a:t>
            </a:r>
            <a:r>
              <a:rPr lang="en-US" dirty="0" err="1">
                <a:highlight>
                  <a:srgbClr val="F8CE85"/>
                </a:highlight>
              </a:rPr>
              <a:t>Netflix.com</a:t>
            </a:r>
            <a:r>
              <a:rPr lang="en-US" dirty="0">
                <a:highlight>
                  <a:srgbClr val="F8CE85"/>
                </a:highlight>
              </a:rPr>
              <a:t> and the backend server of Netflix will provide a cookie which will store in the browser against the domain name </a:t>
            </a:r>
            <a:r>
              <a:rPr lang="en-US" dirty="0" err="1">
                <a:highlight>
                  <a:srgbClr val="F8CE85"/>
                </a:highlight>
              </a:rPr>
              <a:t>Netflix.com</a:t>
            </a:r>
            <a:r>
              <a:rPr lang="en-US" dirty="0">
                <a:highlight>
                  <a:srgbClr val="F8CE85"/>
                </a:highlight>
              </a:rPr>
              <a:t> with along with a randomly generated unique </a:t>
            </a:r>
            <a:r>
              <a:rPr lang="en-US" dirty="0" err="1">
                <a:highlight>
                  <a:srgbClr val="F8CE85"/>
                </a:highlight>
              </a:rPr>
              <a:t>CSRF</a:t>
            </a:r>
            <a:r>
              <a:rPr lang="en-US" dirty="0">
                <a:highlight>
                  <a:srgbClr val="F8CE85"/>
                </a:highlight>
              </a:rPr>
              <a:t> token for this particular user session. </a:t>
            </a:r>
            <a:r>
              <a:rPr lang="en-US" dirty="0" err="1">
                <a:highlight>
                  <a:srgbClr val="F8CE85"/>
                </a:highlight>
              </a:rPr>
              <a:t>CSRF</a:t>
            </a:r>
            <a:r>
              <a:rPr lang="en-US" dirty="0">
                <a:highlight>
                  <a:srgbClr val="F8CE85"/>
                </a:highlight>
              </a:rPr>
              <a:t> token is inserted within hidden parameters of HTML forms to avoid exposure to session cookies</a:t>
            </a:r>
          </a:p>
        </p:txBody>
      </p:sp>
      <p:sp>
        <p:nvSpPr>
          <p:cNvPr id="7" name="Text Placeholder 3">
            <a:extLst>
              <a:ext uri="{FF2B5EF4-FFF2-40B4-BE49-F238E27FC236}">
                <a16:creationId xmlns:a16="http://schemas.microsoft.com/office/drawing/2014/main" id="{E62CC9AC-9E3A-1DDF-5A1F-69985F6DAB1C}"/>
              </a:ext>
            </a:extLst>
          </p:cNvPr>
          <p:cNvSpPr txBox="1">
            <a:spLocks/>
          </p:cNvSpPr>
          <p:nvPr/>
        </p:nvSpPr>
        <p:spPr>
          <a:xfrm>
            <a:off x="667043" y="4381027"/>
            <a:ext cx="10515600" cy="53869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highlight>
                  <a:srgbClr val="F8CE85"/>
                </a:highlight>
              </a:rPr>
              <a:t>Step 2: The same Netflix user opens an </a:t>
            </a:r>
            <a:r>
              <a:rPr lang="en-US" dirty="0" err="1">
                <a:highlight>
                  <a:srgbClr val="F8CE85"/>
                </a:highlight>
              </a:rPr>
              <a:t>evil.com</a:t>
            </a:r>
            <a:r>
              <a:rPr lang="en-US" dirty="0">
                <a:highlight>
                  <a:srgbClr val="F8CE85"/>
                </a:highlight>
              </a:rPr>
              <a:t> website in another tab of the browser</a:t>
            </a:r>
          </a:p>
        </p:txBody>
      </p:sp>
      <p:pic>
        <p:nvPicPr>
          <p:cNvPr id="10" name="Picture 9">
            <a:extLst>
              <a:ext uri="{FF2B5EF4-FFF2-40B4-BE49-F238E27FC236}">
                <a16:creationId xmlns:a16="http://schemas.microsoft.com/office/drawing/2014/main" id="{6F6709BF-1BE3-CFAB-7C23-681008F95807}"/>
              </a:ext>
            </a:extLst>
          </p:cNvPr>
          <p:cNvPicPr>
            <a:picLocks noChangeAspect="1"/>
          </p:cNvPicPr>
          <p:nvPr/>
        </p:nvPicPr>
        <p:blipFill>
          <a:blip r:embed="rId3"/>
          <a:stretch>
            <a:fillRect/>
          </a:stretch>
        </p:blipFill>
        <p:spPr>
          <a:xfrm>
            <a:off x="2905418" y="4808597"/>
            <a:ext cx="6038850" cy="1544446"/>
          </a:xfrm>
          <a:prstGeom prst="rect">
            <a:avLst/>
          </a:prstGeom>
        </p:spPr>
      </p:pic>
    </p:spTree>
    <p:extLst>
      <p:ext uri="{BB962C8B-B14F-4D97-AF65-F5344CB8AC3E}">
        <p14:creationId xmlns:p14="http://schemas.microsoft.com/office/powerpoint/2010/main" val="1313982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p:txBody>
          <a:bodyPr/>
          <a:lstStyle/>
          <a:p>
            <a:pPr algn="ctr"/>
            <a:r>
              <a:rPr lang="en-US" dirty="0"/>
              <a:t>SOLUTION TO </a:t>
            </a:r>
            <a:r>
              <a:rPr lang="en-US" dirty="0" err="1"/>
              <a:t>CSRF</a:t>
            </a:r>
            <a:r>
              <a:rPr lang="en-US" dirty="0"/>
              <a:t> ATTACK</a:t>
            </a:r>
          </a:p>
        </p:txBody>
      </p:sp>
      <p:sp>
        <p:nvSpPr>
          <p:cNvPr id="6" name="Text Placeholder 3">
            <a:extLst>
              <a:ext uri="{FF2B5EF4-FFF2-40B4-BE49-F238E27FC236}">
                <a16:creationId xmlns:a16="http://schemas.microsoft.com/office/drawing/2014/main" id="{F51E3701-F867-1F11-07B4-0C1D5F4D84A8}"/>
              </a:ext>
            </a:extLst>
          </p:cNvPr>
          <p:cNvSpPr txBox="1">
            <a:spLocks/>
          </p:cNvSpPr>
          <p:nvPr/>
        </p:nvSpPr>
        <p:spPr>
          <a:xfrm>
            <a:off x="838200" y="1125049"/>
            <a:ext cx="10683240" cy="139306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highlight>
                  <a:srgbClr val="F8CE85"/>
                </a:highlight>
              </a:rPr>
              <a:t>Step 3: User tempted and clicked on the malicious link which makes a request to </a:t>
            </a:r>
            <a:r>
              <a:rPr lang="en-US" dirty="0" err="1">
                <a:highlight>
                  <a:srgbClr val="F8CE85"/>
                </a:highlight>
              </a:rPr>
              <a:t>Netflix.com</a:t>
            </a:r>
            <a:r>
              <a:rPr lang="en-US" dirty="0">
                <a:highlight>
                  <a:srgbClr val="F8CE85"/>
                </a:highlight>
              </a:rPr>
              <a:t>. And since the login cookie already present in the same browser and the request to change email is being make to the same domain </a:t>
            </a:r>
            <a:r>
              <a:rPr lang="en-US" dirty="0" err="1">
                <a:highlight>
                  <a:srgbClr val="F8CE85"/>
                </a:highlight>
              </a:rPr>
              <a:t>Netflix.com</a:t>
            </a:r>
            <a:r>
              <a:rPr lang="en-US" dirty="0">
                <a:highlight>
                  <a:srgbClr val="F8CE85"/>
                </a:highlight>
              </a:rPr>
              <a:t>. This time the </a:t>
            </a:r>
            <a:r>
              <a:rPr lang="en-US" dirty="0" err="1">
                <a:highlight>
                  <a:srgbClr val="F8CE85"/>
                </a:highlight>
              </a:rPr>
              <a:t>Netflix.com</a:t>
            </a:r>
            <a:r>
              <a:rPr lang="en-US" dirty="0">
                <a:highlight>
                  <a:srgbClr val="F8CE85"/>
                </a:highlight>
              </a:rPr>
              <a:t> backend server expects </a:t>
            </a:r>
            <a:r>
              <a:rPr lang="en-US" dirty="0" err="1">
                <a:highlight>
                  <a:srgbClr val="F8CE85"/>
                </a:highlight>
              </a:rPr>
              <a:t>CSRF</a:t>
            </a:r>
            <a:r>
              <a:rPr lang="en-US" dirty="0">
                <a:highlight>
                  <a:srgbClr val="F8CE85"/>
                </a:highlight>
              </a:rPr>
              <a:t> token along with the cookie. The </a:t>
            </a:r>
            <a:r>
              <a:rPr lang="en-US" dirty="0" err="1">
                <a:highlight>
                  <a:srgbClr val="F8CE85"/>
                </a:highlight>
              </a:rPr>
              <a:t>CSRF</a:t>
            </a:r>
            <a:r>
              <a:rPr lang="en-US" dirty="0">
                <a:highlight>
                  <a:srgbClr val="F8CE85"/>
                </a:highlight>
              </a:rPr>
              <a:t> token must be same as initial value generated during login operation</a:t>
            </a:r>
          </a:p>
        </p:txBody>
      </p:sp>
      <p:pic>
        <p:nvPicPr>
          <p:cNvPr id="11" name="Picture 10">
            <a:extLst>
              <a:ext uri="{FF2B5EF4-FFF2-40B4-BE49-F238E27FC236}">
                <a16:creationId xmlns:a16="http://schemas.microsoft.com/office/drawing/2014/main" id="{337A33F0-9F74-2A23-EE1C-B7940CC6EDC8}"/>
              </a:ext>
            </a:extLst>
          </p:cNvPr>
          <p:cNvPicPr>
            <a:picLocks noChangeAspect="1"/>
          </p:cNvPicPr>
          <p:nvPr/>
        </p:nvPicPr>
        <p:blipFill>
          <a:blip r:embed="rId2"/>
          <a:stretch>
            <a:fillRect/>
          </a:stretch>
        </p:blipFill>
        <p:spPr>
          <a:xfrm>
            <a:off x="1976437" y="2790165"/>
            <a:ext cx="8239125" cy="3190875"/>
          </a:xfrm>
          <a:prstGeom prst="rect">
            <a:avLst/>
          </a:prstGeom>
        </p:spPr>
      </p:pic>
    </p:spTree>
    <p:extLst>
      <p:ext uri="{BB962C8B-B14F-4D97-AF65-F5344CB8AC3E}">
        <p14:creationId xmlns:p14="http://schemas.microsoft.com/office/powerpoint/2010/main" val="273299644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281354" y="405446"/>
            <a:ext cx="11690251" cy="538696"/>
          </a:xfrm>
        </p:spPr>
        <p:txBody>
          <a:bodyPr/>
          <a:lstStyle/>
          <a:p>
            <a:pPr algn="ctr"/>
            <a:r>
              <a:rPr lang="en-US" dirty="0"/>
              <a:t>DISABLE </a:t>
            </a:r>
            <a:r>
              <a:rPr lang="en-US" dirty="0" err="1"/>
              <a:t>CSRF</a:t>
            </a:r>
            <a:r>
              <a:rPr lang="en-US" dirty="0"/>
              <a:t> PROTECTION INSIDE SPRING SECURITY</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199" y="1045854"/>
            <a:ext cx="10515600" cy="1162773"/>
          </a:xfrm>
        </p:spPr>
        <p:txBody>
          <a:bodyPr>
            <a:normAutofit/>
          </a:bodyPr>
          <a:lstStyle/>
          <a:p>
            <a:pPr marL="0" indent="0">
              <a:buNone/>
            </a:pPr>
            <a:r>
              <a:rPr lang="en-US" dirty="0"/>
              <a:t>By default Spring Security block all HTTP POST, PUT, DELETE, PATCH operations with an error of 403, if there is not </a:t>
            </a:r>
            <a:r>
              <a:rPr lang="en-US" dirty="0" err="1"/>
              <a:t>CSRF</a:t>
            </a:r>
            <a:r>
              <a:rPr lang="en-US" dirty="0"/>
              <a:t> solution implemented inside a web application. We can change this default behavior by disabling the </a:t>
            </a:r>
            <a:r>
              <a:rPr lang="en-US" dirty="0" err="1"/>
              <a:t>CSRF</a:t>
            </a:r>
            <a:r>
              <a:rPr lang="en-US" dirty="0"/>
              <a:t> protection provided by Spring Security. </a:t>
            </a:r>
            <a:r>
              <a:rPr lang="en-US" dirty="0">
                <a:solidFill>
                  <a:srgbClr val="FF0000"/>
                </a:solidFill>
              </a:rPr>
              <a:t>But this is not recommended for production</a:t>
            </a:r>
          </a:p>
        </p:txBody>
      </p:sp>
      <p:pic>
        <p:nvPicPr>
          <p:cNvPr id="5" name="Picture 4">
            <a:extLst>
              <a:ext uri="{FF2B5EF4-FFF2-40B4-BE49-F238E27FC236}">
                <a16:creationId xmlns:a16="http://schemas.microsoft.com/office/drawing/2014/main" id="{62E2EEFA-AF9C-3862-20A6-AB4658F94A0F}"/>
              </a:ext>
            </a:extLst>
          </p:cNvPr>
          <p:cNvPicPr>
            <a:picLocks noChangeAspect="1"/>
          </p:cNvPicPr>
          <p:nvPr/>
        </p:nvPicPr>
        <p:blipFill>
          <a:blip r:embed="rId2"/>
          <a:stretch>
            <a:fillRect/>
          </a:stretch>
        </p:blipFill>
        <p:spPr>
          <a:xfrm>
            <a:off x="497058" y="2468326"/>
            <a:ext cx="11197883" cy="3642030"/>
          </a:xfrm>
          <a:prstGeom prst="rect">
            <a:avLst/>
          </a:prstGeom>
        </p:spPr>
      </p:pic>
    </p:spTree>
    <p:extLst>
      <p:ext uri="{BB962C8B-B14F-4D97-AF65-F5344CB8AC3E}">
        <p14:creationId xmlns:p14="http://schemas.microsoft.com/office/powerpoint/2010/main" val="3154507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5" y="329118"/>
            <a:ext cx="11282288" cy="538696"/>
          </a:xfrm>
        </p:spPr>
        <p:txBody>
          <a:bodyPr/>
          <a:lstStyle/>
          <a:p>
            <a:pPr algn="ctr"/>
            <a:r>
              <a:rPr lang="en-US" dirty="0" err="1"/>
              <a:t>CSRF</a:t>
            </a:r>
            <a:r>
              <a:rPr lang="en-US" dirty="0"/>
              <a:t> ATTACK SOLUTION INSIDE SPRING SECURITY</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199" y="1045854"/>
            <a:ext cx="10515600" cy="1162773"/>
          </a:xfrm>
        </p:spPr>
        <p:txBody>
          <a:bodyPr>
            <a:normAutofit/>
          </a:bodyPr>
          <a:lstStyle/>
          <a:p>
            <a:pPr marL="0" indent="0">
              <a:buNone/>
            </a:pPr>
            <a:r>
              <a:rPr lang="en-US" dirty="0"/>
              <a:t>With the below configuration of Spring Security, we can let the framework to generate a random </a:t>
            </a:r>
            <a:r>
              <a:rPr lang="en-US" dirty="0" err="1"/>
              <a:t>CSRF</a:t>
            </a:r>
            <a:r>
              <a:rPr lang="en-US" dirty="0"/>
              <a:t> token which can be sent to UI after successful login. The same token need to be sent by UI for every subsequent requests it is making to backed. For certain paths, we can disable </a:t>
            </a:r>
            <a:r>
              <a:rPr lang="en-US" dirty="0" err="1"/>
              <a:t>CSRF</a:t>
            </a:r>
            <a:r>
              <a:rPr lang="en-US" dirty="0"/>
              <a:t> with the help of </a:t>
            </a:r>
            <a:r>
              <a:rPr lang="en-US" dirty="0" err="1">
                <a:highlight>
                  <a:srgbClr val="E1D2E4"/>
                </a:highlight>
              </a:rPr>
              <a:t>ignoringRequestMatchers</a:t>
            </a:r>
            <a:r>
              <a:rPr lang="en-US" dirty="0">
                <a:highlight>
                  <a:srgbClr val="E1D2E4"/>
                </a:highlight>
              </a:rPr>
              <a:t>.</a:t>
            </a:r>
            <a:endParaRPr lang="en-US" dirty="0">
              <a:solidFill>
                <a:srgbClr val="FF0000"/>
              </a:solidFill>
              <a:highlight>
                <a:srgbClr val="E1D2E4"/>
              </a:highlight>
            </a:endParaRPr>
          </a:p>
        </p:txBody>
      </p:sp>
      <p:pic>
        <p:nvPicPr>
          <p:cNvPr id="6" name="Picture 5">
            <a:extLst>
              <a:ext uri="{FF2B5EF4-FFF2-40B4-BE49-F238E27FC236}">
                <a16:creationId xmlns:a16="http://schemas.microsoft.com/office/drawing/2014/main" id="{43D1DC01-74A2-B6BF-6A34-2EC20659DB19}"/>
              </a:ext>
            </a:extLst>
          </p:cNvPr>
          <p:cNvPicPr>
            <a:picLocks noChangeAspect="1"/>
          </p:cNvPicPr>
          <p:nvPr/>
        </p:nvPicPr>
        <p:blipFill>
          <a:blip r:embed="rId2"/>
          <a:stretch>
            <a:fillRect/>
          </a:stretch>
        </p:blipFill>
        <p:spPr>
          <a:xfrm>
            <a:off x="838199" y="2208627"/>
            <a:ext cx="10711743" cy="4320255"/>
          </a:xfrm>
          <a:prstGeom prst="rect">
            <a:avLst/>
          </a:prstGeom>
        </p:spPr>
      </p:pic>
    </p:spTree>
    <p:extLst>
      <p:ext uri="{BB962C8B-B14F-4D97-AF65-F5344CB8AC3E}">
        <p14:creationId xmlns:p14="http://schemas.microsoft.com/office/powerpoint/2010/main" val="14037778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8966-EC82-4EBE-A360-B61373EF9563}"/>
              </a:ext>
            </a:extLst>
          </p:cNvPr>
          <p:cNvSpPr>
            <a:spLocks noGrp="1"/>
          </p:cNvSpPr>
          <p:nvPr>
            <p:ph type="title"/>
          </p:nvPr>
        </p:nvSpPr>
        <p:spPr/>
        <p:txBody>
          <a:bodyPr/>
          <a:lstStyle/>
          <a:p>
            <a:pPr algn="ctr"/>
            <a:r>
              <a:rPr lang="en-US" dirty="0"/>
              <a:t>AUTHENTICATION &amp; AUTHORIZATION</a:t>
            </a:r>
          </a:p>
        </p:txBody>
      </p:sp>
      <p:sp>
        <p:nvSpPr>
          <p:cNvPr id="3" name="Text Placeholder 2">
            <a:extLst>
              <a:ext uri="{FF2B5EF4-FFF2-40B4-BE49-F238E27FC236}">
                <a16:creationId xmlns:a16="http://schemas.microsoft.com/office/drawing/2014/main" id="{AEBA7786-79CA-4554-9CF2-A451454324BB}"/>
              </a:ext>
            </a:extLst>
          </p:cNvPr>
          <p:cNvSpPr>
            <a:spLocks noGrp="1"/>
          </p:cNvSpPr>
          <p:nvPr>
            <p:ph type="body" sz="quarter" idx="11"/>
          </p:nvPr>
        </p:nvSpPr>
        <p:spPr/>
        <p:txBody>
          <a:bodyPr/>
          <a:lstStyle/>
          <a:p>
            <a:r>
              <a:rPr lang="en-US" dirty="0"/>
              <a:t>In authentication, the identity of users are checked for providing the access to the system</a:t>
            </a:r>
          </a:p>
          <a:p>
            <a:r>
              <a:rPr lang="en-US" dirty="0"/>
              <a:t>Authentication(</a:t>
            </a:r>
            <a:r>
              <a:rPr lang="en-US" dirty="0" err="1"/>
              <a:t>AuthN</a:t>
            </a:r>
            <a:r>
              <a:rPr lang="en-US" dirty="0"/>
              <a:t>) done before authorization</a:t>
            </a:r>
          </a:p>
          <a:p>
            <a:r>
              <a:rPr lang="en-US" dirty="0"/>
              <a:t>It needs usually user’s login details</a:t>
            </a:r>
          </a:p>
          <a:p>
            <a:r>
              <a:rPr lang="en-US" dirty="0"/>
              <a:t>If authentication fails usually we will get 401 error response</a:t>
            </a:r>
          </a:p>
          <a:p>
            <a:r>
              <a:rPr lang="en-US" dirty="0"/>
              <a:t>For example as a Bank customer/employee in order to perform actions in the app, we need to prove our identity</a:t>
            </a:r>
          </a:p>
        </p:txBody>
      </p:sp>
      <p:sp>
        <p:nvSpPr>
          <p:cNvPr id="4" name="Text Placeholder 3">
            <a:extLst>
              <a:ext uri="{FF2B5EF4-FFF2-40B4-BE49-F238E27FC236}">
                <a16:creationId xmlns:a16="http://schemas.microsoft.com/office/drawing/2014/main" id="{73B28B73-F67B-4BEB-BF7A-430F77A68426}"/>
              </a:ext>
            </a:extLst>
          </p:cNvPr>
          <p:cNvSpPr>
            <a:spLocks noGrp="1"/>
          </p:cNvSpPr>
          <p:nvPr>
            <p:ph type="body" sz="quarter" idx="12"/>
          </p:nvPr>
        </p:nvSpPr>
        <p:spPr/>
        <p:txBody>
          <a:bodyPr/>
          <a:lstStyle/>
          <a:p>
            <a:r>
              <a:rPr lang="en-US" dirty="0"/>
              <a:t>Authentication</a:t>
            </a:r>
          </a:p>
        </p:txBody>
      </p:sp>
      <p:sp>
        <p:nvSpPr>
          <p:cNvPr id="5" name="Text Placeholder 4">
            <a:extLst>
              <a:ext uri="{FF2B5EF4-FFF2-40B4-BE49-F238E27FC236}">
                <a16:creationId xmlns:a16="http://schemas.microsoft.com/office/drawing/2014/main" id="{CAC552F2-84DE-4F66-9D35-F9049CF74A37}"/>
              </a:ext>
            </a:extLst>
          </p:cNvPr>
          <p:cNvSpPr>
            <a:spLocks noGrp="1"/>
          </p:cNvSpPr>
          <p:nvPr>
            <p:ph type="body" sz="quarter" idx="13"/>
          </p:nvPr>
        </p:nvSpPr>
        <p:spPr/>
        <p:txBody>
          <a:bodyPr/>
          <a:lstStyle/>
          <a:p>
            <a:r>
              <a:rPr lang="en-US" dirty="0"/>
              <a:t>In authorization, person’s or user’s authorities are checked for accessing the resources</a:t>
            </a:r>
          </a:p>
          <a:p>
            <a:r>
              <a:rPr lang="en-US" dirty="0"/>
              <a:t>Authorization(</a:t>
            </a:r>
            <a:r>
              <a:rPr lang="en-US" dirty="0" err="1"/>
              <a:t>AuthZ</a:t>
            </a:r>
            <a:r>
              <a:rPr lang="en-US" dirty="0"/>
              <a:t>) always happens after authentication</a:t>
            </a:r>
          </a:p>
          <a:p>
            <a:r>
              <a:rPr lang="en-US" dirty="0"/>
              <a:t>It needs user’s privilege or roles</a:t>
            </a:r>
          </a:p>
          <a:p>
            <a:r>
              <a:rPr lang="en-US" dirty="0"/>
              <a:t>If authorization fails usually we will get 403 error response</a:t>
            </a:r>
          </a:p>
          <a:p>
            <a:r>
              <a:rPr lang="en-US" dirty="0"/>
              <a:t>Once logged into the application, my roles, authorities will decide what kind of actions I can do</a:t>
            </a:r>
          </a:p>
        </p:txBody>
      </p:sp>
      <p:sp>
        <p:nvSpPr>
          <p:cNvPr id="6" name="Text Placeholder 5">
            <a:extLst>
              <a:ext uri="{FF2B5EF4-FFF2-40B4-BE49-F238E27FC236}">
                <a16:creationId xmlns:a16="http://schemas.microsoft.com/office/drawing/2014/main" id="{09131319-4ACC-4039-837C-D028C1C14E51}"/>
              </a:ext>
            </a:extLst>
          </p:cNvPr>
          <p:cNvSpPr>
            <a:spLocks noGrp="1"/>
          </p:cNvSpPr>
          <p:nvPr>
            <p:ph type="body" sz="quarter" idx="14"/>
          </p:nvPr>
        </p:nvSpPr>
        <p:spPr/>
        <p:txBody>
          <a:bodyPr/>
          <a:lstStyle/>
          <a:p>
            <a:r>
              <a:rPr lang="en-US" dirty="0"/>
              <a:t>Authorization</a:t>
            </a:r>
          </a:p>
        </p:txBody>
      </p:sp>
    </p:spTree>
    <p:extLst>
      <p:ext uri="{BB962C8B-B14F-4D97-AF65-F5344CB8AC3E}">
        <p14:creationId xmlns:p14="http://schemas.microsoft.com/office/powerpoint/2010/main" val="33932211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5" y="329118"/>
            <a:ext cx="11282288" cy="538696"/>
          </a:xfrm>
        </p:spPr>
        <p:txBody>
          <a:bodyPr/>
          <a:lstStyle/>
          <a:p>
            <a:pPr algn="ctr"/>
            <a:r>
              <a:rPr lang="en-US" dirty="0"/>
              <a:t>HOW AUTHORITIES STORE INSIDE  SPRING SECURITY</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199" y="1045854"/>
            <a:ext cx="10515600" cy="1890376"/>
          </a:xfrm>
        </p:spPr>
        <p:txBody>
          <a:bodyPr>
            <a:normAutofit/>
          </a:bodyPr>
          <a:lstStyle/>
          <a:p>
            <a:pPr marL="0" indent="0">
              <a:buNone/>
            </a:pPr>
            <a:r>
              <a:rPr lang="en-US" dirty="0"/>
              <a:t>Authorities/ Roles information in Spring Security is stored inside </a:t>
            </a:r>
            <a:r>
              <a:rPr lang="en-US" dirty="0" err="1">
                <a:highlight>
                  <a:srgbClr val="F8CE85"/>
                </a:highlight>
              </a:rPr>
              <a:t>GrantedAuthority</a:t>
            </a:r>
            <a:r>
              <a:rPr lang="en-US" dirty="0"/>
              <a:t>. There is only one method inside </a:t>
            </a:r>
            <a:r>
              <a:rPr lang="en-US" dirty="0" err="1">
                <a:highlight>
                  <a:srgbClr val="F8CE85"/>
                </a:highlight>
              </a:rPr>
              <a:t>GrantedAuthority</a:t>
            </a:r>
            <a:r>
              <a:rPr lang="en-US" dirty="0"/>
              <a:t> which return the name of the authority or role.</a:t>
            </a:r>
          </a:p>
          <a:p>
            <a:pPr marL="0" indent="0">
              <a:buNone/>
            </a:pPr>
            <a:r>
              <a:rPr lang="en-US" dirty="0" err="1">
                <a:solidFill>
                  <a:schemeClr val="bg1"/>
                </a:solidFill>
                <a:highlight>
                  <a:srgbClr val="F8CE85"/>
                </a:highlight>
              </a:rPr>
              <a:t>SimpleGrantedAuthority</a:t>
            </a:r>
            <a:r>
              <a:rPr lang="en-US" dirty="0">
                <a:solidFill>
                  <a:schemeClr val="bg1"/>
                </a:solidFill>
              </a:rPr>
              <a:t> is the default implementation class of </a:t>
            </a:r>
            <a:r>
              <a:rPr lang="en-US" dirty="0" err="1">
                <a:solidFill>
                  <a:schemeClr val="bg1"/>
                </a:solidFill>
                <a:highlight>
                  <a:srgbClr val="F8CE85"/>
                </a:highlight>
              </a:rPr>
              <a:t>GrantedAuthority</a:t>
            </a:r>
            <a:r>
              <a:rPr lang="en-US" dirty="0">
                <a:solidFill>
                  <a:schemeClr val="bg1"/>
                </a:solidFill>
              </a:rPr>
              <a:t> interface inside Spring Security framework</a:t>
            </a:r>
          </a:p>
          <a:p>
            <a:pPr marL="0" indent="0">
              <a:buNone/>
            </a:pPr>
            <a:r>
              <a:rPr lang="en-US" dirty="0">
                <a:solidFill>
                  <a:schemeClr val="accent1"/>
                </a:solidFill>
              </a:rPr>
              <a:t>Question</a:t>
            </a:r>
            <a:r>
              <a:rPr lang="en-US" dirty="0">
                <a:solidFill>
                  <a:schemeClr val="bg1"/>
                </a:solidFill>
              </a:rPr>
              <a:t> : How does Authorities information stored inside the objects of </a:t>
            </a:r>
            <a:r>
              <a:rPr lang="en-US" dirty="0" err="1">
                <a:solidFill>
                  <a:schemeClr val="bg1"/>
                </a:solidFill>
              </a:rPr>
              <a:t>UserDetails</a:t>
            </a:r>
            <a:r>
              <a:rPr lang="en-US" dirty="0">
                <a:solidFill>
                  <a:schemeClr val="bg1"/>
                </a:solidFill>
              </a:rPr>
              <a:t>  &amp; Authentication interfaces which plays a vital role during authentication of user</a:t>
            </a:r>
          </a:p>
        </p:txBody>
      </p:sp>
      <p:pic>
        <p:nvPicPr>
          <p:cNvPr id="5" name="Picture 4">
            <a:extLst>
              <a:ext uri="{FF2B5EF4-FFF2-40B4-BE49-F238E27FC236}">
                <a16:creationId xmlns:a16="http://schemas.microsoft.com/office/drawing/2014/main" id="{7CD22B35-807A-F830-C7EF-C67F315F178D}"/>
              </a:ext>
            </a:extLst>
          </p:cNvPr>
          <p:cNvPicPr>
            <a:picLocks noChangeAspect="1"/>
          </p:cNvPicPr>
          <p:nvPr/>
        </p:nvPicPr>
        <p:blipFill>
          <a:blip r:embed="rId2"/>
          <a:stretch>
            <a:fillRect/>
          </a:stretch>
        </p:blipFill>
        <p:spPr>
          <a:xfrm>
            <a:off x="1601293" y="2936230"/>
            <a:ext cx="8629650" cy="3543300"/>
          </a:xfrm>
          <a:prstGeom prst="rect">
            <a:avLst/>
          </a:prstGeom>
        </p:spPr>
      </p:pic>
    </p:spTree>
    <p:extLst>
      <p:ext uri="{BB962C8B-B14F-4D97-AF65-F5344CB8AC3E}">
        <p14:creationId xmlns:p14="http://schemas.microsoft.com/office/powerpoint/2010/main" val="32302325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5" y="329118"/>
            <a:ext cx="11282288" cy="538696"/>
          </a:xfrm>
        </p:spPr>
        <p:txBody>
          <a:bodyPr/>
          <a:lstStyle/>
          <a:p>
            <a:pPr algn="ctr"/>
            <a:r>
              <a:rPr lang="en-US" dirty="0"/>
              <a:t>CONFIGURING AUTHORITIES INSIDE SPRING SECURITY</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199" y="1045854"/>
            <a:ext cx="10515600" cy="5483028"/>
          </a:xfrm>
        </p:spPr>
        <p:txBody>
          <a:bodyPr>
            <a:normAutofit/>
          </a:bodyPr>
          <a:lstStyle/>
          <a:p>
            <a:pPr marL="0" indent="0">
              <a:buNone/>
            </a:pPr>
            <a:r>
              <a:rPr lang="en-US" dirty="0"/>
              <a:t>In Spring Security the authorities/ ROLES requirements can be configured using the following ways:</a:t>
            </a:r>
          </a:p>
          <a:p>
            <a:r>
              <a:rPr lang="en-US" dirty="0">
                <a:solidFill>
                  <a:schemeClr val="bg1"/>
                </a:solidFill>
              </a:rPr>
              <a:t>Authorities:</a:t>
            </a:r>
          </a:p>
          <a:p>
            <a:pPr lvl="1"/>
            <a:r>
              <a:rPr lang="en-US" dirty="0">
                <a:solidFill>
                  <a:schemeClr val="bg1"/>
                </a:solidFill>
              </a:rPr>
              <a:t>has Authority() – accepts a single authority for which the endpoint will be configured and user will be validated against the single authority mentioned. Only users having the same authority configured can be invoke the endpoint</a:t>
            </a:r>
          </a:p>
          <a:p>
            <a:pPr lvl="1"/>
            <a:r>
              <a:rPr lang="en-US" dirty="0" err="1">
                <a:solidFill>
                  <a:schemeClr val="bg1"/>
                </a:solidFill>
              </a:rPr>
              <a:t>hasAnyAuthority</a:t>
            </a:r>
            <a:r>
              <a:rPr lang="en-US" dirty="0">
                <a:solidFill>
                  <a:schemeClr val="bg1"/>
                </a:solidFill>
              </a:rPr>
              <a:t>() – accepts multiple authorities for which the endpoint will be configured and user will be validated against the authorities mentioned. Only users having any of the authority configured can invoke the endpoint</a:t>
            </a:r>
          </a:p>
          <a:p>
            <a:pPr lvl="1"/>
            <a:r>
              <a:rPr lang="en-US" dirty="0">
                <a:solidFill>
                  <a:schemeClr val="bg1"/>
                </a:solidFill>
              </a:rPr>
              <a:t>access() – Using Spring Expression Language (</a:t>
            </a:r>
            <a:r>
              <a:rPr lang="en-US" dirty="0" err="1">
                <a:solidFill>
                  <a:schemeClr val="bg1"/>
                </a:solidFill>
              </a:rPr>
              <a:t>SpEL</a:t>
            </a:r>
            <a:r>
              <a:rPr lang="en-US" dirty="0">
                <a:solidFill>
                  <a:schemeClr val="bg1"/>
                </a:solidFill>
              </a:rPr>
              <a:t>) it provides you unlimited possibilities for configuring authorities which are not possible with the above methods. We can use operators like OR, AND inside access() method</a:t>
            </a:r>
          </a:p>
          <a:p>
            <a:r>
              <a:rPr lang="en-US" dirty="0">
                <a:solidFill>
                  <a:schemeClr val="bg1"/>
                </a:solidFill>
              </a:rPr>
              <a:t>Roles:</a:t>
            </a:r>
          </a:p>
          <a:p>
            <a:pPr lvl="1"/>
            <a:r>
              <a:rPr lang="en-US" dirty="0" err="1">
                <a:solidFill>
                  <a:schemeClr val="bg1"/>
                </a:solidFill>
              </a:rPr>
              <a:t>hasRole</a:t>
            </a:r>
            <a:r>
              <a:rPr lang="en-US" dirty="0">
                <a:solidFill>
                  <a:schemeClr val="bg1"/>
                </a:solidFill>
              </a:rPr>
              <a:t>() - accepts a single role name for which the endpoint will be configured and user will be validated against the single authority mentioned. Only users having the same role configured can be invoke the endpoint</a:t>
            </a:r>
          </a:p>
          <a:p>
            <a:pPr lvl="1"/>
            <a:r>
              <a:rPr lang="en-US" dirty="0" err="1">
                <a:solidFill>
                  <a:schemeClr val="bg1"/>
                </a:solidFill>
              </a:rPr>
              <a:t>hasAnyRole</a:t>
            </a:r>
            <a:r>
              <a:rPr lang="en-US" dirty="0">
                <a:solidFill>
                  <a:schemeClr val="bg1"/>
                </a:solidFill>
              </a:rPr>
              <a:t>() – accepts multiple roles for which the endpoint will be configured and user will be validated against the roles mentioned. Only users having any of the role configured can invoke the endpoint</a:t>
            </a:r>
          </a:p>
          <a:p>
            <a:pPr lvl="1"/>
            <a:r>
              <a:rPr lang="en-US" dirty="0">
                <a:solidFill>
                  <a:schemeClr val="bg1"/>
                </a:solidFill>
              </a:rPr>
              <a:t>access() – Using Spring Expression Language (</a:t>
            </a:r>
            <a:r>
              <a:rPr lang="en-US" dirty="0" err="1">
                <a:solidFill>
                  <a:schemeClr val="bg1"/>
                </a:solidFill>
              </a:rPr>
              <a:t>SpEL</a:t>
            </a:r>
            <a:r>
              <a:rPr lang="en-US" dirty="0">
                <a:solidFill>
                  <a:schemeClr val="bg1"/>
                </a:solidFill>
              </a:rPr>
              <a:t>) it provides you unlimited possibilities for configuring authorities which are not possible with the above methods. We can use operators like OR, AND inside access() method</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4520780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B843D52-BFCF-02AA-2C5A-E64209C7E92A}"/>
              </a:ext>
            </a:extLst>
          </p:cNvPr>
          <p:cNvSpPr>
            <a:spLocks noGrp="1"/>
          </p:cNvSpPr>
          <p:nvPr>
            <p:ph type="title"/>
          </p:nvPr>
        </p:nvSpPr>
        <p:spPr>
          <a:xfrm>
            <a:off x="838199" y="405446"/>
            <a:ext cx="10293015" cy="538696"/>
          </a:xfrm>
        </p:spPr>
        <p:txBody>
          <a:bodyPr/>
          <a:lstStyle/>
          <a:p>
            <a:pPr algn="ctr"/>
            <a:r>
              <a:rPr lang="en-US" dirty="0"/>
              <a:t>AUTHORITY VS ROLE</a:t>
            </a:r>
            <a:br>
              <a:rPr lang="en-US" dirty="0"/>
            </a:br>
            <a:r>
              <a:rPr lang="en-US" sz="2000" dirty="0"/>
              <a:t>INSIDE SPRING SECURITY</a:t>
            </a:r>
            <a:endParaRPr lang="en-US" dirty="0"/>
          </a:p>
        </p:txBody>
      </p:sp>
      <p:sp>
        <p:nvSpPr>
          <p:cNvPr id="6" name="Oval 5">
            <a:extLst>
              <a:ext uri="{FF2B5EF4-FFF2-40B4-BE49-F238E27FC236}">
                <a16:creationId xmlns:a16="http://schemas.microsoft.com/office/drawing/2014/main" id="{B329CA56-61BE-39F7-04CC-578EC33FB263}"/>
              </a:ext>
            </a:extLst>
          </p:cNvPr>
          <p:cNvSpPr/>
          <p:nvPr/>
        </p:nvSpPr>
        <p:spPr>
          <a:xfrm>
            <a:off x="513433" y="1478604"/>
            <a:ext cx="3835406" cy="3303257"/>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AUTHORITY</a:t>
            </a:r>
          </a:p>
          <a:p>
            <a:pPr marL="285750" indent="-285750">
              <a:buFont typeface="Arial" panose="020B0604020202020204" pitchFamily="34" charset="0"/>
              <a:buChar char="•"/>
            </a:pPr>
            <a:r>
              <a:rPr lang="en-US" dirty="0">
                <a:solidFill>
                  <a:schemeClr val="bg1"/>
                </a:solidFill>
              </a:rPr>
              <a:t>Authority is like an individual privilege or an action</a:t>
            </a:r>
          </a:p>
          <a:p>
            <a:pPr marL="285750" indent="-285750">
              <a:buFont typeface="Arial" panose="020B0604020202020204" pitchFamily="34" charset="0"/>
              <a:buChar char="•"/>
            </a:pPr>
            <a:r>
              <a:rPr lang="en-US" dirty="0">
                <a:solidFill>
                  <a:schemeClr val="bg1"/>
                </a:solidFill>
              </a:rPr>
              <a:t>Restriction access in a fine-grained manner</a:t>
            </a:r>
          </a:p>
          <a:p>
            <a:r>
              <a:rPr lang="en-US" dirty="0">
                <a:solidFill>
                  <a:schemeClr val="bg1"/>
                </a:solidFill>
              </a:rPr>
              <a:t>Ex: </a:t>
            </a:r>
            <a:r>
              <a:rPr lang="en-US" dirty="0" err="1">
                <a:solidFill>
                  <a:schemeClr val="bg1"/>
                </a:solidFill>
              </a:rPr>
              <a:t>VIEWACCOUNT</a:t>
            </a:r>
            <a:r>
              <a:rPr lang="en-US" dirty="0">
                <a:solidFill>
                  <a:schemeClr val="bg1"/>
                </a:solidFill>
              </a:rPr>
              <a:t>,</a:t>
            </a:r>
          </a:p>
          <a:p>
            <a:r>
              <a:rPr lang="en-US" dirty="0" err="1">
                <a:solidFill>
                  <a:schemeClr val="bg1"/>
                </a:solidFill>
              </a:rPr>
              <a:t>VIEWCARDS</a:t>
            </a:r>
            <a:r>
              <a:rPr lang="en-US" dirty="0">
                <a:solidFill>
                  <a:schemeClr val="bg1"/>
                </a:solidFill>
              </a:rPr>
              <a:t>,..</a:t>
            </a:r>
          </a:p>
          <a:p>
            <a:pPr algn="ctr"/>
            <a:endParaRPr lang="vi-VN" dirty="0"/>
          </a:p>
        </p:txBody>
      </p:sp>
      <p:cxnSp>
        <p:nvCxnSpPr>
          <p:cNvPr id="9" name="Straight Connector 8">
            <a:extLst>
              <a:ext uri="{FF2B5EF4-FFF2-40B4-BE49-F238E27FC236}">
                <a16:creationId xmlns:a16="http://schemas.microsoft.com/office/drawing/2014/main" id="{00FCDBF1-4330-70AF-400A-F0B72A6BD5BC}"/>
              </a:ext>
            </a:extLst>
          </p:cNvPr>
          <p:cNvCxnSpPr>
            <a:cxnSpLocks/>
            <a:endCxn id="6" idx="0"/>
          </p:cNvCxnSpPr>
          <p:nvPr/>
        </p:nvCxnSpPr>
        <p:spPr>
          <a:xfrm>
            <a:off x="2431136" y="0"/>
            <a:ext cx="0" cy="147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9719FB-5457-C534-8A4B-1E7EAB9CAA03}"/>
              </a:ext>
            </a:extLst>
          </p:cNvPr>
          <p:cNvCxnSpPr>
            <a:cxnSpLocks/>
            <a:endCxn id="21" idx="0"/>
          </p:cNvCxnSpPr>
          <p:nvPr/>
        </p:nvCxnSpPr>
        <p:spPr>
          <a:xfrm>
            <a:off x="9760864" y="0"/>
            <a:ext cx="0" cy="1478604"/>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01C961DE-1332-3CB1-35FC-87BEF8F3BAA6}"/>
              </a:ext>
            </a:extLst>
          </p:cNvPr>
          <p:cNvSpPr/>
          <p:nvPr/>
        </p:nvSpPr>
        <p:spPr>
          <a:xfrm>
            <a:off x="7843161" y="1478604"/>
            <a:ext cx="3835406" cy="3303257"/>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ROLE</a:t>
            </a:r>
          </a:p>
          <a:p>
            <a:pPr marL="285750" indent="-285750">
              <a:buFont typeface="Arial" panose="020B0604020202020204" pitchFamily="34" charset="0"/>
              <a:buChar char="•"/>
            </a:pPr>
            <a:r>
              <a:rPr lang="en-US" dirty="0">
                <a:solidFill>
                  <a:schemeClr val="bg1"/>
                </a:solidFill>
              </a:rPr>
              <a:t>Role is a group of privileges/actions</a:t>
            </a:r>
          </a:p>
          <a:p>
            <a:pPr marL="285750" indent="-285750">
              <a:buFont typeface="Arial" panose="020B0604020202020204" pitchFamily="34" charset="0"/>
              <a:buChar char="•"/>
            </a:pPr>
            <a:r>
              <a:rPr lang="en-US" dirty="0">
                <a:solidFill>
                  <a:schemeClr val="bg1"/>
                </a:solidFill>
              </a:rPr>
              <a:t>Restriction access in a coarse-grained manner</a:t>
            </a:r>
          </a:p>
          <a:p>
            <a:r>
              <a:rPr lang="en-US" dirty="0">
                <a:solidFill>
                  <a:schemeClr val="bg1"/>
                </a:solidFill>
              </a:rPr>
              <a:t>Ex: </a:t>
            </a:r>
            <a:r>
              <a:rPr lang="en-US" dirty="0" err="1">
                <a:solidFill>
                  <a:schemeClr val="bg1"/>
                </a:solidFill>
              </a:rPr>
              <a:t>ROLE_ADMIN</a:t>
            </a:r>
            <a:r>
              <a:rPr lang="en-US" dirty="0">
                <a:solidFill>
                  <a:schemeClr val="bg1"/>
                </a:solidFill>
              </a:rPr>
              <a:t>,</a:t>
            </a:r>
          </a:p>
          <a:p>
            <a:r>
              <a:rPr lang="en-US" dirty="0" err="1">
                <a:solidFill>
                  <a:schemeClr val="bg1"/>
                </a:solidFill>
              </a:rPr>
              <a:t>ROLE_USER</a:t>
            </a:r>
            <a:r>
              <a:rPr lang="en-US" dirty="0">
                <a:solidFill>
                  <a:schemeClr val="bg1"/>
                </a:solidFill>
              </a:rPr>
              <a:t>,..</a:t>
            </a:r>
          </a:p>
          <a:p>
            <a:pPr algn="ctr"/>
            <a:endParaRPr lang="vi-VN" dirty="0"/>
          </a:p>
        </p:txBody>
      </p:sp>
      <p:sp>
        <p:nvSpPr>
          <p:cNvPr id="25" name="Text Placeholder 3">
            <a:extLst>
              <a:ext uri="{FF2B5EF4-FFF2-40B4-BE49-F238E27FC236}">
                <a16:creationId xmlns:a16="http://schemas.microsoft.com/office/drawing/2014/main" id="{6A2E9826-9F8D-14D4-DD49-5A19802871A2}"/>
              </a:ext>
            </a:extLst>
          </p:cNvPr>
          <p:cNvSpPr txBox="1">
            <a:spLocks/>
          </p:cNvSpPr>
          <p:nvPr/>
        </p:nvSpPr>
        <p:spPr>
          <a:xfrm>
            <a:off x="754380" y="4973950"/>
            <a:ext cx="10683240" cy="16706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t>The names of the authorities/roles are arbitrary in nature and these names can be customized as per the business requirement</a:t>
            </a:r>
          </a:p>
          <a:p>
            <a:pPr marL="0" indent="0">
              <a:buFont typeface="Wingdings" panose="05000000000000000000" pitchFamily="2" charset="2"/>
              <a:buNone/>
            </a:pPr>
            <a:r>
              <a:rPr lang="en-US" dirty="0"/>
              <a:t>Roles are also presented using the name contract </a:t>
            </a:r>
            <a:r>
              <a:rPr lang="en-US" dirty="0" err="1"/>
              <a:t>GrantedAuthority</a:t>
            </a:r>
            <a:r>
              <a:rPr lang="en-US" dirty="0"/>
              <a:t> in Spring Security</a:t>
            </a:r>
          </a:p>
          <a:p>
            <a:pPr marL="0" indent="0">
              <a:buFont typeface="Wingdings" panose="05000000000000000000" pitchFamily="2" charset="2"/>
              <a:buNone/>
            </a:pPr>
            <a:r>
              <a:rPr lang="en-US" dirty="0"/>
              <a:t>When defining a role, its name should start with </a:t>
            </a:r>
            <a:r>
              <a:rPr lang="en-US" dirty="0" err="1"/>
              <a:t>ROLE_prefix</a:t>
            </a:r>
            <a:r>
              <a:rPr lang="en-US" dirty="0"/>
              <a:t>. This prefix specifies the difference between a role and an authority</a:t>
            </a:r>
          </a:p>
        </p:txBody>
      </p:sp>
    </p:spTree>
    <p:extLst>
      <p:ext uri="{BB962C8B-B14F-4D97-AF65-F5344CB8AC3E}">
        <p14:creationId xmlns:p14="http://schemas.microsoft.com/office/powerpoint/2010/main" val="31161443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5" y="329118"/>
            <a:ext cx="11282288" cy="538696"/>
          </a:xfrm>
        </p:spPr>
        <p:txBody>
          <a:bodyPr/>
          <a:lstStyle/>
          <a:p>
            <a:pPr algn="ctr"/>
            <a:r>
              <a:rPr lang="en-US" dirty="0"/>
              <a:t>FILTERS IN SPRING SECURITY</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199" y="1045854"/>
            <a:ext cx="10515600" cy="5483028"/>
          </a:xfrm>
        </p:spPr>
        <p:txBody>
          <a:bodyPr>
            <a:normAutofit/>
          </a:bodyPr>
          <a:lstStyle/>
          <a:p>
            <a:pPr>
              <a:buFont typeface="Wingdings" panose="05000000000000000000" pitchFamily="2" charset="2"/>
              <a:buChar char="ü"/>
            </a:pPr>
            <a:r>
              <a:rPr lang="en-US" dirty="0">
                <a:solidFill>
                  <a:schemeClr val="bg1"/>
                </a:solidFill>
              </a:rPr>
              <a:t>Lot of times we will have situations where we need to perform some house keeping activities during the authentication and authorization flow. Few such example:</a:t>
            </a:r>
          </a:p>
          <a:p>
            <a:pPr lvl="1">
              <a:buFont typeface="Wingdings" panose="05000000000000000000" pitchFamily="2" charset="2"/>
              <a:buChar char="§"/>
            </a:pPr>
            <a:r>
              <a:rPr lang="en-US" dirty="0">
                <a:solidFill>
                  <a:schemeClr val="bg1"/>
                </a:solidFill>
              </a:rPr>
              <a:t>Input validation</a:t>
            </a:r>
          </a:p>
          <a:p>
            <a:pPr lvl="1">
              <a:buFont typeface="Wingdings" panose="05000000000000000000" pitchFamily="2" charset="2"/>
              <a:buChar char="§"/>
            </a:pPr>
            <a:r>
              <a:rPr lang="en-US" dirty="0">
                <a:solidFill>
                  <a:schemeClr val="bg1"/>
                </a:solidFill>
              </a:rPr>
              <a:t>Tracing ,Auditing and reporting</a:t>
            </a:r>
          </a:p>
          <a:p>
            <a:pPr lvl="1">
              <a:buFont typeface="Wingdings" panose="05000000000000000000" pitchFamily="2" charset="2"/>
              <a:buChar char="§"/>
            </a:pPr>
            <a:r>
              <a:rPr lang="en-US" dirty="0">
                <a:solidFill>
                  <a:schemeClr val="bg1"/>
                </a:solidFill>
              </a:rPr>
              <a:t>Logging of input like IP Address  etc.</a:t>
            </a:r>
          </a:p>
          <a:p>
            <a:pPr lvl="1">
              <a:buFont typeface="Wingdings" panose="05000000000000000000" pitchFamily="2" charset="2"/>
              <a:buChar char="§"/>
            </a:pPr>
            <a:r>
              <a:rPr lang="en-US" dirty="0">
                <a:solidFill>
                  <a:schemeClr val="bg1"/>
                </a:solidFill>
              </a:rPr>
              <a:t>Encryption and Decryption</a:t>
            </a:r>
          </a:p>
          <a:p>
            <a:pPr lvl="1">
              <a:buFont typeface="Wingdings" panose="05000000000000000000" pitchFamily="2" charset="2"/>
              <a:buChar char="§"/>
            </a:pPr>
            <a:r>
              <a:rPr lang="en-US" dirty="0">
                <a:solidFill>
                  <a:schemeClr val="bg1"/>
                </a:solidFill>
              </a:rPr>
              <a:t>Multi factor authentication using OTP</a:t>
            </a:r>
          </a:p>
          <a:p>
            <a:pPr>
              <a:buFont typeface="Wingdings" panose="05000000000000000000" pitchFamily="2" charset="2"/>
              <a:buChar char="Ø"/>
            </a:pPr>
            <a:r>
              <a:rPr lang="en-US" dirty="0">
                <a:solidFill>
                  <a:schemeClr val="bg1"/>
                </a:solidFill>
              </a:rPr>
              <a:t> All such requirement can be handle using HTTP Filters inside Spring Security Filters are servlet concepts which are leveraged in Spring Security as well</a:t>
            </a:r>
          </a:p>
          <a:p>
            <a:pPr>
              <a:buFont typeface="Wingdings" panose="05000000000000000000" pitchFamily="2" charset="2"/>
              <a:buChar char="ü"/>
            </a:pPr>
            <a:r>
              <a:rPr lang="en-US" dirty="0">
                <a:solidFill>
                  <a:schemeClr val="bg1"/>
                </a:solidFill>
              </a:rPr>
              <a:t>We already saw some in built filters of Spring Security framework like </a:t>
            </a:r>
            <a:r>
              <a:rPr lang="en-US" dirty="0" err="1">
                <a:solidFill>
                  <a:schemeClr val="bg1"/>
                </a:solidFill>
              </a:rPr>
              <a:t>UsernamePasswordAuthenticationToken</a:t>
            </a:r>
            <a:r>
              <a:rPr lang="en-US" dirty="0">
                <a:solidFill>
                  <a:schemeClr val="bg1"/>
                </a:solidFill>
              </a:rPr>
              <a:t> , </a:t>
            </a:r>
            <a:r>
              <a:rPr lang="en-US" dirty="0" err="1">
                <a:solidFill>
                  <a:schemeClr val="bg1"/>
                </a:solidFill>
              </a:rPr>
              <a:t>BasicAuthenticationFilter</a:t>
            </a:r>
            <a:r>
              <a:rPr lang="en-US" dirty="0">
                <a:solidFill>
                  <a:schemeClr val="bg1"/>
                </a:solidFill>
              </a:rPr>
              <a:t> , etc.</a:t>
            </a:r>
          </a:p>
          <a:p>
            <a:pPr>
              <a:buFont typeface="Wingdings" panose="05000000000000000000" pitchFamily="2" charset="2"/>
              <a:buChar char="ü"/>
            </a:pPr>
            <a:r>
              <a:rPr lang="en-US" dirty="0">
                <a:solidFill>
                  <a:schemeClr val="bg1"/>
                </a:solidFill>
              </a:rPr>
              <a:t>A filter is a component which receives request, process its logic and handover to the next filter in the chain</a:t>
            </a:r>
          </a:p>
          <a:p>
            <a:pPr>
              <a:buFont typeface="Wingdings" panose="05000000000000000000" pitchFamily="2" charset="2"/>
              <a:buChar char="ü"/>
            </a:pPr>
            <a:r>
              <a:rPr lang="en-US" dirty="0">
                <a:solidFill>
                  <a:schemeClr val="bg1"/>
                </a:solidFill>
              </a:rPr>
              <a:t>Spring Security is based on a chain of servlet filters. Each filter has a specific responsibility and depending on the configuration, filters are added or removed. We can add our custom filters as well based on the need</a:t>
            </a:r>
          </a:p>
          <a:p>
            <a:pPr marL="0" indent="0">
              <a:buNone/>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28458406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5" y="223521"/>
            <a:ext cx="11282288" cy="538696"/>
          </a:xfrm>
        </p:spPr>
        <p:txBody>
          <a:bodyPr/>
          <a:lstStyle/>
          <a:p>
            <a:pPr algn="ctr"/>
            <a:r>
              <a:rPr lang="en-US" dirty="0"/>
              <a:t>IMPLEMENTING CUSTOM FILTERS </a:t>
            </a:r>
            <a:br>
              <a:rPr lang="en-US" dirty="0"/>
            </a:br>
            <a:r>
              <a:rPr lang="en-US" sz="2000" dirty="0"/>
              <a:t>INSIDE SPRING SECURITY</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199" y="1045854"/>
            <a:ext cx="10515600" cy="5483028"/>
          </a:xfrm>
        </p:spPr>
        <p:txBody>
          <a:bodyPr>
            <a:normAutofit/>
          </a:bodyPr>
          <a:lstStyle/>
          <a:p>
            <a:pPr>
              <a:buFont typeface="Wingdings" panose="05000000000000000000" pitchFamily="2" charset="2"/>
              <a:buChar char="ü"/>
            </a:pPr>
            <a:r>
              <a:rPr lang="en-US" dirty="0">
                <a:solidFill>
                  <a:schemeClr val="bg1"/>
                </a:solidFill>
              </a:rPr>
              <a:t>We can create our own filters by implementing the </a:t>
            </a:r>
            <a:r>
              <a:rPr lang="en-US" b="1" dirty="0">
                <a:solidFill>
                  <a:schemeClr val="bg1"/>
                </a:solidFill>
              </a:rPr>
              <a:t>Filter</a:t>
            </a:r>
            <a:r>
              <a:rPr lang="en-US" dirty="0">
                <a:solidFill>
                  <a:schemeClr val="bg1"/>
                </a:solidFill>
              </a:rPr>
              <a:t> interface from the </a:t>
            </a:r>
            <a:r>
              <a:rPr lang="en-US" b="1" dirty="0" err="1">
                <a:solidFill>
                  <a:schemeClr val="bg1"/>
                </a:solidFill>
              </a:rPr>
              <a:t>jakarta.servlet</a:t>
            </a:r>
            <a:r>
              <a:rPr lang="en-US" dirty="0">
                <a:solidFill>
                  <a:schemeClr val="bg1"/>
                </a:solidFill>
              </a:rPr>
              <a:t> package. Post that we need to override the </a:t>
            </a:r>
            <a:r>
              <a:rPr lang="en-US" b="1" dirty="0" err="1">
                <a:solidFill>
                  <a:schemeClr val="bg1"/>
                </a:solidFill>
              </a:rPr>
              <a:t>doFilter</a:t>
            </a:r>
            <a:r>
              <a:rPr lang="en-US" b="1" dirty="0">
                <a:solidFill>
                  <a:schemeClr val="bg1"/>
                </a:solidFill>
              </a:rPr>
              <a:t>() </a:t>
            </a:r>
            <a:r>
              <a:rPr lang="en-US" dirty="0">
                <a:solidFill>
                  <a:schemeClr val="bg1"/>
                </a:solidFill>
              </a:rPr>
              <a:t>method to have our own custom logic. This method accepts 3 parameters the </a:t>
            </a:r>
            <a:r>
              <a:rPr lang="en-US" dirty="0" err="1">
                <a:solidFill>
                  <a:schemeClr val="bg1"/>
                </a:solidFill>
              </a:rPr>
              <a:t>ServletRequest</a:t>
            </a:r>
            <a:r>
              <a:rPr lang="en-US" dirty="0">
                <a:solidFill>
                  <a:schemeClr val="bg1"/>
                </a:solidFill>
              </a:rPr>
              <a:t>, </a:t>
            </a:r>
            <a:r>
              <a:rPr lang="en-US" dirty="0" err="1">
                <a:solidFill>
                  <a:schemeClr val="bg1"/>
                </a:solidFill>
              </a:rPr>
              <a:t>ServletResponse</a:t>
            </a:r>
            <a:r>
              <a:rPr lang="en-US" dirty="0">
                <a:solidFill>
                  <a:schemeClr val="bg1"/>
                </a:solidFill>
              </a:rPr>
              <a:t>,, </a:t>
            </a:r>
            <a:r>
              <a:rPr lang="en-US" dirty="0" err="1">
                <a:solidFill>
                  <a:schemeClr val="bg1"/>
                </a:solidFill>
              </a:rPr>
              <a:t>FilterChain</a:t>
            </a:r>
            <a:endParaRPr lang="en-US" b="1" dirty="0">
              <a:solidFill>
                <a:schemeClr val="bg1"/>
              </a:solidFill>
            </a:endParaRPr>
          </a:p>
          <a:p>
            <a:pPr lvl="1">
              <a:lnSpc>
                <a:spcPct val="100000"/>
              </a:lnSpc>
              <a:buFont typeface="Wingdings" panose="05000000000000000000" pitchFamily="2" charset="2"/>
              <a:buChar char="§"/>
            </a:pPr>
            <a:r>
              <a:rPr lang="en-US" b="1" dirty="0" err="1">
                <a:solidFill>
                  <a:schemeClr val="bg1"/>
                </a:solidFill>
              </a:rPr>
              <a:t>ServletRequest</a:t>
            </a:r>
            <a:r>
              <a:rPr lang="en-US" dirty="0">
                <a:solidFill>
                  <a:schemeClr val="bg1"/>
                </a:solidFill>
              </a:rPr>
              <a:t> – It represents the HTTP request. We use the </a:t>
            </a:r>
            <a:r>
              <a:rPr lang="en-US" dirty="0" err="1">
                <a:solidFill>
                  <a:schemeClr val="bg1"/>
                </a:solidFill>
              </a:rPr>
              <a:t>ServletRequest</a:t>
            </a:r>
            <a:r>
              <a:rPr lang="en-US" dirty="0">
                <a:solidFill>
                  <a:schemeClr val="bg1"/>
                </a:solidFill>
              </a:rPr>
              <a:t> object to retrieve details about the request from the client</a:t>
            </a:r>
          </a:p>
          <a:p>
            <a:pPr lvl="1">
              <a:lnSpc>
                <a:spcPct val="100000"/>
              </a:lnSpc>
              <a:buFont typeface="Wingdings" panose="05000000000000000000" pitchFamily="2" charset="2"/>
              <a:buChar char="§"/>
            </a:pPr>
            <a:r>
              <a:rPr lang="en-US" b="1" dirty="0" err="1">
                <a:solidFill>
                  <a:schemeClr val="bg1"/>
                </a:solidFill>
              </a:rPr>
              <a:t>ServletResponse</a:t>
            </a:r>
            <a:r>
              <a:rPr lang="en-US" dirty="0">
                <a:solidFill>
                  <a:schemeClr val="bg1"/>
                </a:solidFill>
              </a:rPr>
              <a:t> – It represents the HTTP </a:t>
            </a:r>
            <a:r>
              <a:rPr lang="en-US" dirty="0" err="1">
                <a:solidFill>
                  <a:schemeClr val="bg1"/>
                </a:solidFill>
              </a:rPr>
              <a:t>response.We</a:t>
            </a:r>
            <a:r>
              <a:rPr lang="en-US" dirty="0">
                <a:solidFill>
                  <a:schemeClr val="bg1"/>
                </a:solidFill>
              </a:rPr>
              <a:t> use the </a:t>
            </a:r>
            <a:r>
              <a:rPr lang="en-US" dirty="0" err="1">
                <a:solidFill>
                  <a:schemeClr val="bg1"/>
                </a:solidFill>
              </a:rPr>
              <a:t>ServletResponse</a:t>
            </a:r>
            <a:r>
              <a:rPr lang="en-US" dirty="0">
                <a:solidFill>
                  <a:schemeClr val="bg1"/>
                </a:solidFill>
              </a:rPr>
              <a:t> object to modify the response before sending it back to the client or further along the filter chain. </a:t>
            </a:r>
          </a:p>
          <a:p>
            <a:pPr lvl="1">
              <a:lnSpc>
                <a:spcPct val="100000"/>
              </a:lnSpc>
              <a:buFont typeface="Wingdings" panose="05000000000000000000" pitchFamily="2" charset="2"/>
              <a:buChar char="§"/>
            </a:pPr>
            <a:r>
              <a:rPr lang="en-US" b="1" dirty="0" err="1">
                <a:solidFill>
                  <a:schemeClr val="bg1"/>
                </a:solidFill>
              </a:rPr>
              <a:t>FilterChain</a:t>
            </a:r>
            <a:r>
              <a:rPr lang="en-US" dirty="0">
                <a:solidFill>
                  <a:schemeClr val="bg1"/>
                </a:solidFill>
              </a:rPr>
              <a:t> – The filter chain represents a collection of filters with a defined order in which they </a:t>
            </a:r>
            <a:r>
              <a:rPr lang="en-US" dirty="0" err="1">
                <a:solidFill>
                  <a:schemeClr val="bg1"/>
                </a:solidFill>
              </a:rPr>
              <a:t>act.We</a:t>
            </a:r>
            <a:r>
              <a:rPr lang="en-US" dirty="0">
                <a:solidFill>
                  <a:schemeClr val="bg1"/>
                </a:solidFill>
              </a:rPr>
              <a:t> use the </a:t>
            </a:r>
            <a:r>
              <a:rPr lang="en-US" dirty="0" err="1">
                <a:solidFill>
                  <a:schemeClr val="bg1"/>
                </a:solidFill>
              </a:rPr>
              <a:t>FilterChain</a:t>
            </a:r>
            <a:r>
              <a:rPr lang="en-US" dirty="0">
                <a:solidFill>
                  <a:schemeClr val="bg1"/>
                </a:solidFill>
              </a:rPr>
              <a:t> object to forward the request to the next filter in the chain.</a:t>
            </a:r>
          </a:p>
          <a:p>
            <a:pPr>
              <a:buFont typeface="Wingdings" panose="05000000000000000000" pitchFamily="2" charset="2"/>
              <a:buChar char="ü"/>
            </a:pPr>
            <a:r>
              <a:rPr lang="en-US" dirty="0">
                <a:solidFill>
                  <a:schemeClr val="bg1"/>
                </a:solidFill>
              </a:rPr>
              <a:t>You can add a new filter to the spring security chain either </a:t>
            </a:r>
            <a:r>
              <a:rPr lang="en-US" dirty="0" err="1">
                <a:solidFill>
                  <a:schemeClr val="bg1"/>
                </a:solidFill>
              </a:rPr>
              <a:t>befor</a:t>
            </a:r>
            <a:r>
              <a:rPr lang="en-US" dirty="0">
                <a:solidFill>
                  <a:schemeClr val="bg1"/>
                </a:solidFill>
              </a:rPr>
              <a:t>, after, or that the position of a known one. Each position of filter is an index (a number), and you might find it also referred to as “the order” </a:t>
            </a:r>
          </a:p>
          <a:p>
            <a:pPr>
              <a:buFont typeface="Wingdings" panose="05000000000000000000" pitchFamily="2" charset="2"/>
              <a:buChar char="ü"/>
            </a:pPr>
            <a:r>
              <a:rPr lang="en-US" dirty="0">
                <a:solidFill>
                  <a:schemeClr val="bg1"/>
                </a:solidFill>
              </a:rPr>
              <a:t>Below are the methods available to configure a </a:t>
            </a:r>
            <a:r>
              <a:rPr lang="en-US" dirty="0" err="1">
                <a:solidFill>
                  <a:schemeClr val="bg1"/>
                </a:solidFill>
              </a:rPr>
              <a:t>custome</a:t>
            </a:r>
            <a:r>
              <a:rPr lang="en-US" dirty="0">
                <a:solidFill>
                  <a:schemeClr val="bg1"/>
                </a:solidFill>
              </a:rPr>
              <a:t> filter in the spring security flow:</a:t>
            </a:r>
          </a:p>
          <a:p>
            <a:pPr lvl="1">
              <a:lnSpc>
                <a:spcPct val="150000"/>
              </a:lnSpc>
              <a:buFont typeface="Wingdings" panose="05000000000000000000" pitchFamily="2" charset="2"/>
              <a:buChar char="§"/>
            </a:pPr>
            <a:r>
              <a:rPr lang="en-US" b="1" dirty="0" err="1">
                <a:solidFill>
                  <a:schemeClr val="bg1"/>
                </a:solidFill>
              </a:rPr>
              <a:t>addFilterBefore</a:t>
            </a:r>
            <a:r>
              <a:rPr lang="en-US" b="1" dirty="0">
                <a:solidFill>
                  <a:schemeClr val="bg1"/>
                </a:solidFill>
              </a:rPr>
              <a:t>(filter, class) </a:t>
            </a:r>
            <a:r>
              <a:rPr lang="en-US" dirty="0">
                <a:solidFill>
                  <a:schemeClr val="bg1"/>
                </a:solidFill>
              </a:rPr>
              <a:t>– adds a filter before the position of the specified filter class</a:t>
            </a:r>
          </a:p>
          <a:p>
            <a:pPr lvl="1">
              <a:lnSpc>
                <a:spcPct val="150000"/>
              </a:lnSpc>
              <a:buFont typeface="Wingdings" panose="05000000000000000000" pitchFamily="2" charset="2"/>
              <a:buChar char="§"/>
            </a:pPr>
            <a:r>
              <a:rPr lang="en-US" b="1" dirty="0" err="1">
                <a:solidFill>
                  <a:schemeClr val="bg1"/>
                </a:solidFill>
              </a:rPr>
              <a:t>addFilterAfter</a:t>
            </a:r>
            <a:r>
              <a:rPr lang="en-US" b="1" dirty="0">
                <a:solidFill>
                  <a:schemeClr val="bg1"/>
                </a:solidFill>
              </a:rPr>
              <a:t>(filter, class ) </a:t>
            </a:r>
            <a:r>
              <a:rPr lang="en-US" dirty="0">
                <a:solidFill>
                  <a:schemeClr val="bg1"/>
                </a:solidFill>
              </a:rPr>
              <a:t>– adds a filter after the position of the specified filter class</a:t>
            </a:r>
          </a:p>
          <a:p>
            <a:pPr lvl="1">
              <a:lnSpc>
                <a:spcPct val="150000"/>
              </a:lnSpc>
              <a:buFont typeface="Wingdings" panose="05000000000000000000" pitchFamily="2" charset="2"/>
              <a:buChar char="§"/>
            </a:pPr>
            <a:r>
              <a:rPr lang="en-US" b="1" dirty="0" err="1">
                <a:solidFill>
                  <a:schemeClr val="bg1"/>
                </a:solidFill>
              </a:rPr>
              <a:t>addFilterAt</a:t>
            </a:r>
            <a:r>
              <a:rPr lang="en-US" b="1" dirty="0">
                <a:solidFill>
                  <a:schemeClr val="bg1"/>
                </a:solidFill>
              </a:rPr>
              <a:t> (filter, class ) </a:t>
            </a:r>
            <a:r>
              <a:rPr lang="en-US" dirty="0">
                <a:solidFill>
                  <a:schemeClr val="bg1"/>
                </a:solidFill>
              </a:rPr>
              <a:t>– adds a filter at the position of the specified filter class</a:t>
            </a:r>
          </a:p>
          <a:p>
            <a:pPr marL="0" indent="0">
              <a:buNone/>
            </a:pPr>
            <a:endParaRPr lang="en-US" dirty="0">
              <a:solidFill>
                <a:schemeClr val="bg1"/>
              </a:solidFill>
            </a:endParaRPr>
          </a:p>
          <a:p>
            <a:pPr marL="0" indent="0">
              <a:buNone/>
            </a:pPr>
            <a:endParaRPr lang="en-US" dirty="0">
              <a:solidFill>
                <a:schemeClr val="bg1"/>
              </a:solidFill>
            </a:endParaRPr>
          </a:p>
        </p:txBody>
      </p:sp>
    </p:spTree>
    <p:extLst>
      <p:ext uri="{BB962C8B-B14F-4D97-AF65-F5344CB8AC3E}">
        <p14:creationId xmlns:p14="http://schemas.microsoft.com/office/powerpoint/2010/main" val="4018630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6070E48-81A6-40A9-9166-20D7F506265F}"/>
              </a:ext>
            </a:extLst>
          </p:cNvPr>
          <p:cNvSpPr>
            <a:spLocks noGrp="1"/>
          </p:cNvSpPr>
          <p:nvPr>
            <p:ph type="body" sz="quarter" idx="25"/>
          </p:nvPr>
        </p:nvSpPr>
        <p:spPr/>
        <p:txBody>
          <a:bodyPr/>
          <a:lstStyle/>
          <a:p>
            <a:endParaRPr lang="en-US"/>
          </a:p>
        </p:txBody>
      </p:sp>
      <p:sp>
        <p:nvSpPr>
          <p:cNvPr id="3" name="Text Placeholder 2">
            <a:extLst>
              <a:ext uri="{FF2B5EF4-FFF2-40B4-BE49-F238E27FC236}">
                <a16:creationId xmlns:a16="http://schemas.microsoft.com/office/drawing/2014/main" id="{261E4E1D-4C02-46E8-AA7D-E95217190A05}"/>
              </a:ext>
            </a:extLst>
          </p:cNvPr>
          <p:cNvSpPr>
            <a:spLocks noGrp="1"/>
          </p:cNvSpPr>
          <p:nvPr>
            <p:ph type="body" sz="quarter" idx="11"/>
          </p:nvPr>
        </p:nvSpPr>
        <p:spPr/>
        <p:txBody>
          <a:bodyPr/>
          <a:lstStyle/>
          <a:p>
            <a:endParaRPr lang="en-US"/>
          </a:p>
        </p:txBody>
      </p:sp>
      <p:sp>
        <p:nvSpPr>
          <p:cNvPr id="4" name="Text Placeholder 3">
            <a:extLst>
              <a:ext uri="{FF2B5EF4-FFF2-40B4-BE49-F238E27FC236}">
                <a16:creationId xmlns:a16="http://schemas.microsoft.com/office/drawing/2014/main" id="{BC66F444-63A5-45AE-A9CD-929366BBDF19}"/>
              </a:ext>
            </a:extLst>
          </p:cNvPr>
          <p:cNvSpPr>
            <a:spLocks noGrp="1"/>
          </p:cNvSpPr>
          <p:nvPr>
            <p:ph type="body" sz="quarter" idx="12"/>
          </p:nvPr>
        </p:nvSpPr>
        <p:spPr/>
        <p:txBody>
          <a:bodyPr/>
          <a:lstStyle/>
          <a:p>
            <a:endParaRPr lang="en-US" dirty="0"/>
          </a:p>
        </p:txBody>
      </p:sp>
      <p:sp>
        <p:nvSpPr>
          <p:cNvPr id="5" name="Text Placeholder 4">
            <a:extLst>
              <a:ext uri="{FF2B5EF4-FFF2-40B4-BE49-F238E27FC236}">
                <a16:creationId xmlns:a16="http://schemas.microsoft.com/office/drawing/2014/main" id="{28E54F6E-2FAA-4B9D-B3DC-41211CDDE094}"/>
              </a:ext>
            </a:extLst>
          </p:cNvPr>
          <p:cNvSpPr>
            <a:spLocks noGrp="1"/>
          </p:cNvSpPr>
          <p:nvPr>
            <p:ph type="body" sz="quarter" idx="17"/>
          </p:nvPr>
        </p:nvSpPr>
        <p:spPr/>
        <p:txBody>
          <a:bodyPr/>
          <a:lstStyle/>
          <a:p>
            <a:r>
              <a:rPr lang="en-US" dirty="0"/>
              <a:t>What is security?</a:t>
            </a:r>
          </a:p>
        </p:txBody>
      </p:sp>
      <p:sp>
        <p:nvSpPr>
          <p:cNvPr id="6" name="Text Placeholder 5">
            <a:extLst>
              <a:ext uri="{FF2B5EF4-FFF2-40B4-BE49-F238E27FC236}">
                <a16:creationId xmlns:a16="http://schemas.microsoft.com/office/drawing/2014/main" id="{BF385A00-622C-4303-A703-344C0566E1C7}"/>
              </a:ext>
            </a:extLst>
          </p:cNvPr>
          <p:cNvSpPr>
            <a:spLocks noGrp="1"/>
          </p:cNvSpPr>
          <p:nvPr>
            <p:ph type="body" sz="quarter" idx="35"/>
          </p:nvPr>
        </p:nvSpPr>
        <p:spPr/>
        <p:txBody>
          <a:bodyPr/>
          <a:lstStyle/>
          <a:p>
            <a:r>
              <a:rPr lang="en-US" dirty="0"/>
              <a:t>Security is for protecting your data and business logic inside your web applications</a:t>
            </a:r>
          </a:p>
        </p:txBody>
      </p:sp>
      <p:sp>
        <p:nvSpPr>
          <p:cNvPr id="7" name="Text Placeholder 6">
            <a:extLst>
              <a:ext uri="{FF2B5EF4-FFF2-40B4-BE49-F238E27FC236}">
                <a16:creationId xmlns:a16="http://schemas.microsoft.com/office/drawing/2014/main" id="{8D0D2EF1-001F-4A0F-A266-35F4083AFC18}"/>
              </a:ext>
            </a:extLst>
          </p:cNvPr>
          <p:cNvSpPr>
            <a:spLocks noGrp="1"/>
          </p:cNvSpPr>
          <p:nvPr>
            <p:ph type="body" sz="quarter" idx="39"/>
          </p:nvPr>
        </p:nvSpPr>
        <p:spPr/>
        <p:txBody>
          <a:bodyPr/>
          <a:lstStyle/>
          <a:p>
            <a:endParaRPr lang="en-US"/>
          </a:p>
        </p:txBody>
      </p:sp>
      <p:sp>
        <p:nvSpPr>
          <p:cNvPr id="8" name="Text Placeholder 7">
            <a:extLst>
              <a:ext uri="{FF2B5EF4-FFF2-40B4-BE49-F238E27FC236}">
                <a16:creationId xmlns:a16="http://schemas.microsoft.com/office/drawing/2014/main" id="{FEF697B4-09AF-4698-B415-FF1D311D283A}"/>
              </a:ext>
            </a:extLst>
          </p:cNvPr>
          <p:cNvSpPr>
            <a:spLocks noGrp="1"/>
          </p:cNvSpPr>
          <p:nvPr>
            <p:ph type="body" sz="quarter" idx="40"/>
          </p:nvPr>
        </p:nvSpPr>
        <p:spPr/>
        <p:txBody>
          <a:bodyPr/>
          <a:lstStyle/>
          <a:p>
            <a:endParaRPr lang="en-US"/>
          </a:p>
        </p:txBody>
      </p:sp>
      <p:sp>
        <p:nvSpPr>
          <p:cNvPr id="9" name="Text Placeholder 8">
            <a:extLst>
              <a:ext uri="{FF2B5EF4-FFF2-40B4-BE49-F238E27FC236}">
                <a16:creationId xmlns:a16="http://schemas.microsoft.com/office/drawing/2014/main" id="{88CC7FB9-6B44-4D4E-B471-03ED9D3127D9}"/>
              </a:ext>
            </a:extLst>
          </p:cNvPr>
          <p:cNvSpPr>
            <a:spLocks noGrp="1"/>
          </p:cNvSpPr>
          <p:nvPr>
            <p:ph type="body" sz="quarter" idx="45"/>
          </p:nvPr>
        </p:nvSpPr>
        <p:spPr/>
        <p:txBody>
          <a:bodyPr/>
          <a:lstStyle/>
          <a:p>
            <a:endParaRPr lang="en-US"/>
          </a:p>
        </p:txBody>
      </p:sp>
      <p:sp>
        <p:nvSpPr>
          <p:cNvPr id="10" name="Title 9">
            <a:extLst>
              <a:ext uri="{FF2B5EF4-FFF2-40B4-BE49-F238E27FC236}">
                <a16:creationId xmlns:a16="http://schemas.microsoft.com/office/drawing/2014/main" id="{1CF873B0-DC1A-4B25-9F8B-00F905950ADE}"/>
              </a:ext>
            </a:extLst>
          </p:cNvPr>
          <p:cNvSpPr>
            <a:spLocks noGrp="1"/>
          </p:cNvSpPr>
          <p:nvPr>
            <p:ph type="title"/>
          </p:nvPr>
        </p:nvSpPr>
        <p:spPr/>
        <p:txBody>
          <a:bodyPr/>
          <a:lstStyle/>
          <a:p>
            <a:r>
              <a:rPr lang="en-US" dirty="0"/>
              <a:t>INTRODUCTION TO SPRING SECURITY (WHAT)</a:t>
            </a:r>
            <a:br>
              <a:rPr lang="en-US" dirty="0"/>
            </a:br>
            <a:endParaRPr lang="en-US" dirty="0"/>
          </a:p>
        </p:txBody>
      </p:sp>
      <p:sp>
        <p:nvSpPr>
          <p:cNvPr id="11" name="Text Placeholder 10">
            <a:extLst>
              <a:ext uri="{FF2B5EF4-FFF2-40B4-BE49-F238E27FC236}">
                <a16:creationId xmlns:a16="http://schemas.microsoft.com/office/drawing/2014/main" id="{22D33DA9-99BB-4E87-B70A-6A8ED05976A5}"/>
              </a:ext>
            </a:extLst>
          </p:cNvPr>
          <p:cNvSpPr>
            <a:spLocks noGrp="1"/>
          </p:cNvSpPr>
          <p:nvPr>
            <p:ph type="body" sz="quarter" idx="46"/>
          </p:nvPr>
        </p:nvSpPr>
        <p:spPr/>
        <p:txBody>
          <a:bodyPr/>
          <a:lstStyle/>
          <a:p>
            <a:r>
              <a:rPr lang="en-US" dirty="0"/>
              <a:t>Security is an non fun REQ</a:t>
            </a:r>
          </a:p>
        </p:txBody>
      </p:sp>
      <p:sp>
        <p:nvSpPr>
          <p:cNvPr id="12" name="Text Placeholder 11">
            <a:extLst>
              <a:ext uri="{FF2B5EF4-FFF2-40B4-BE49-F238E27FC236}">
                <a16:creationId xmlns:a16="http://schemas.microsoft.com/office/drawing/2014/main" id="{CF5B9FFC-B6CF-4571-B6B6-9667450F2F7A}"/>
              </a:ext>
            </a:extLst>
          </p:cNvPr>
          <p:cNvSpPr>
            <a:spLocks noGrp="1"/>
          </p:cNvSpPr>
          <p:nvPr>
            <p:ph type="body" sz="quarter" idx="47"/>
          </p:nvPr>
        </p:nvSpPr>
        <p:spPr>
          <a:xfrm>
            <a:off x="4718861" y="2056338"/>
            <a:ext cx="2970677" cy="1237610"/>
          </a:xfrm>
        </p:spPr>
        <p:txBody>
          <a:bodyPr/>
          <a:lstStyle/>
          <a:p>
            <a:r>
              <a:rPr lang="en-US" dirty="0"/>
              <a:t>Security is very important similar to scalability, performance and availability. No client will specifically asks that I need security</a:t>
            </a:r>
          </a:p>
        </p:txBody>
      </p:sp>
      <p:sp>
        <p:nvSpPr>
          <p:cNvPr id="13" name="Text Placeholder 12">
            <a:extLst>
              <a:ext uri="{FF2B5EF4-FFF2-40B4-BE49-F238E27FC236}">
                <a16:creationId xmlns:a16="http://schemas.microsoft.com/office/drawing/2014/main" id="{235D61F8-6E99-440B-843E-B318F09A5072}"/>
              </a:ext>
            </a:extLst>
          </p:cNvPr>
          <p:cNvSpPr>
            <a:spLocks noGrp="1"/>
          </p:cNvSpPr>
          <p:nvPr>
            <p:ph type="body" sz="quarter" idx="48"/>
          </p:nvPr>
        </p:nvSpPr>
        <p:spPr/>
        <p:txBody>
          <a:bodyPr/>
          <a:lstStyle/>
          <a:p>
            <a:r>
              <a:rPr lang="en-US" dirty="0"/>
              <a:t>Security from Dev phase</a:t>
            </a:r>
          </a:p>
        </p:txBody>
      </p:sp>
      <p:sp>
        <p:nvSpPr>
          <p:cNvPr id="14" name="Text Placeholder 13">
            <a:extLst>
              <a:ext uri="{FF2B5EF4-FFF2-40B4-BE49-F238E27FC236}">
                <a16:creationId xmlns:a16="http://schemas.microsoft.com/office/drawing/2014/main" id="{498B399F-A38D-41F4-B5AA-689C9F400952}"/>
              </a:ext>
            </a:extLst>
          </p:cNvPr>
          <p:cNvSpPr>
            <a:spLocks noGrp="1"/>
          </p:cNvSpPr>
          <p:nvPr>
            <p:ph type="body" sz="quarter" idx="49"/>
          </p:nvPr>
        </p:nvSpPr>
        <p:spPr/>
        <p:txBody>
          <a:bodyPr/>
          <a:lstStyle/>
          <a:p>
            <a:r>
              <a:rPr lang="en-US" dirty="0"/>
              <a:t>Security should be considered right from development phase itself along with business logic</a:t>
            </a:r>
          </a:p>
        </p:txBody>
      </p:sp>
      <p:sp>
        <p:nvSpPr>
          <p:cNvPr id="15" name="Text Placeholder 14">
            <a:extLst>
              <a:ext uri="{FF2B5EF4-FFF2-40B4-BE49-F238E27FC236}">
                <a16:creationId xmlns:a16="http://schemas.microsoft.com/office/drawing/2014/main" id="{219CBECB-48BA-4CB8-B5DF-4D053D1453F7}"/>
              </a:ext>
            </a:extLst>
          </p:cNvPr>
          <p:cNvSpPr>
            <a:spLocks noGrp="1"/>
          </p:cNvSpPr>
          <p:nvPr>
            <p:ph type="body" sz="quarter" idx="50"/>
          </p:nvPr>
        </p:nvSpPr>
        <p:spPr/>
        <p:txBody>
          <a:bodyPr/>
          <a:lstStyle/>
          <a:p>
            <a:r>
              <a:rPr lang="en-US" dirty="0"/>
              <a:t>Different types of security</a:t>
            </a:r>
          </a:p>
        </p:txBody>
      </p:sp>
      <p:sp>
        <p:nvSpPr>
          <p:cNvPr id="16" name="Text Placeholder 15">
            <a:extLst>
              <a:ext uri="{FF2B5EF4-FFF2-40B4-BE49-F238E27FC236}">
                <a16:creationId xmlns:a16="http://schemas.microsoft.com/office/drawing/2014/main" id="{24CFE5C6-3C86-46E8-98B2-DF39FC36DCBB}"/>
              </a:ext>
            </a:extLst>
          </p:cNvPr>
          <p:cNvSpPr>
            <a:spLocks noGrp="1"/>
          </p:cNvSpPr>
          <p:nvPr>
            <p:ph type="body" sz="quarter" idx="51"/>
          </p:nvPr>
        </p:nvSpPr>
        <p:spPr/>
        <p:txBody>
          <a:bodyPr/>
          <a:lstStyle/>
          <a:p>
            <a:r>
              <a:rPr lang="en-US" dirty="0"/>
              <a:t>Security for a web application will be implemented in different way like using firewalls, HTTPS, SSL, Authentication, Authorization etc.</a:t>
            </a:r>
          </a:p>
        </p:txBody>
      </p:sp>
      <p:sp>
        <p:nvSpPr>
          <p:cNvPr id="17" name="Text Placeholder 16">
            <a:extLst>
              <a:ext uri="{FF2B5EF4-FFF2-40B4-BE49-F238E27FC236}">
                <a16:creationId xmlns:a16="http://schemas.microsoft.com/office/drawing/2014/main" id="{C0C5EB01-B477-42AD-BAEA-C35E1FC376A8}"/>
              </a:ext>
            </a:extLst>
          </p:cNvPr>
          <p:cNvSpPr>
            <a:spLocks noGrp="1"/>
          </p:cNvSpPr>
          <p:nvPr>
            <p:ph type="body" sz="quarter" idx="52"/>
          </p:nvPr>
        </p:nvSpPr>
        <p:spPr/>
        <p:txBody>
          <a:bodyPr/>
          <a:lstStyle/>
          <a:p>
            <a:r>
              <a:rPr lang="en-US" dirty="0"/>
              <a:t>Why security important</a:t>
            </a:r>
          </a:p>
        </p:txBody>
      </p:sp>
      <p:sp>
        <p:nvSpPr>
          <p:cNvPr id="18" name="Text Placeholder 17">
            <a:extLst>
              <a:ext uri="{FF2B5EF4-FFF2-40B4-BE49-F238E27FC236}">
                <a16:creationId xmlns:a16="http://schemas.microsoft.com/office/drawing/2014/main" id="{FB753FED-DB43-42FD-B297-0F739EA6FDE8}"/>
              </a:ext>
            </a:extLst>
          </p:cNvPr>
          <p:cNvSpPr>
            <a:spLocks noGrp="1"/>
          </p:cNvSpPr>
          <p:nvPr>
            <p:ph type="body" sz="quarter" idx="53"/>
          </p:nvPr>
        </p:nvSpPr>
        <p:spPr/>
        <p:txBody>
          <a:bodyPr/>
          <a:lstStyle/>
          <a:p>
            <a:r>
              <a:rPr lang="en-US" dirty="0"/>
              <a:t>Security doesn’t mean only loosing data or money but also the brand and trust from your users which you have built over years</a:t>
            </a:r>
          </a:p>
        </p:txBody>
      </p:sp>
      <p:sp>
        <p:nvSpPr>
          <p:cNvPr id="19" name="Text Placeholder 18">
            <a:extLst>
              <a:ext uri="{FF2B5EF4-FFF2-40B4-BE49-F238E27FC236}">
                <a16:creationId xmlns:a16="http://schemas.microsoft.com/office/drawing/2014/main" id="{7DC0F225-401E-4E8D-B815-0FE32D7D8A57}"/>
              </a:ext>
            </a:extLst>
          </p:cNvPr>
          <p:cNvSpPr>
            <a:spLocks noGrp="1"/>
          </p:cNvSpPr>
          <p:nvPr>
            <p:ph type="body" sz="quarter" idx="54"/>
          </p:nvPr>
        </p:nvSpPr>
        <p:spPr/>
        <p:txBody>
          <a:bodyPr/>
          <a:lstStyle/>
          <a:p>
            <a:r>
              <a:rPr lang="en-US" dirty="0"/>
              <a:t>Avoiding most common attacks</a:t>
            </a:r>
          </a:p>
        </p:txBody>
      </p:sp>
      <p:sp>
        <p:nvSpPr>
          <p:cNvPr id="20" name="Text Placeholder 19">
            <a:extLst>
              <a:ext uri="{FF2B5EF4-FFF2-40B4-BE49-F238E27FC236}">
                <a16:creationId xmlns:a16="http://schemas.microsoft.com/office/drawing/2014/main" id="{DA0C26B6-8E73-4C41-AB19-939604F7D04D}"/>
              </a:ext>
            </a:extLst>
          </p:cNvPr>
          <p:cNvSpPr>
            <a:spLocks noGrp="1"/>
          </p:cNvSpPr>
          <p:nvPr>
            <p:ph type="body" sz="quarter" idx="55"/>
          </p:nvPr>
        </p:nvSpPr>
        <p:spPr/>
        <p:txBody>
          <a:bodyPr/>
          <a:lstStyle/>
          <a:p>
            <a:r>
              <a:rPr lang="en-US" dirty="0"/>
              <a:t>Using security we should also avoid most common security attacks like </a:t>
            </a:r>
            <a:r>
              <a:rPr lang="en-US" dirty="0" err="1"/>
              <a:t>CSRF</a:t>
            </a:r>
            <a:r>
              <a:rPr lang="en-US" dirty="0"/>
              <a:t> , Broken Authentication inside our application</a:t>
            </a:r>
          </a:p>
        </p:txBody>
      </p:sp>
    </p:spTree>
    <p:extLst>
      <p:ext uri="{BB962C8B-B14F-4D97-AF65-F5344CB8AC3E}">
        <p14:creationId xmlns:p14="http://schemas.microsoft.com/office/powerpoint/2010/main" val="15745193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5" y="223521"/>
            <a:ext cx="11282288" cy="538696"/>
          </a:xfrm>
        </p:spPr>
        <p:txBody>
          <a:bodyPr/>
          <a:lstStyle/>
          <a:p>
            <a:pPr algn="ctr"/>
            <a:r>
              <a:rPr lang="en-US" dirty="0"/>
              <a:t>IMPLEMENTING CUSTOM FILTERS </a:t>
            </a:r>
            <a:br>
              <a:rPr lang="en-US" dirty="0"/>
            </a:br>
            <a:r>
              <a:rPr lang="en-US" sz="2000" dirty="0"/>
              <a:t>INSIDE SPRING SECURITY</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5" y="1045854"/>
            <a:ext cx="3322666" cy="1774917"/>
          </a:xfrm>
        </p:spPr>
        <p:txBody>
          <a:bodyPr>
            <a:normAutofit/>
          </a:bodyPr>
          <a:lstStyle/>
          <a:p>
            <a:pPr marL="0" indent="0">
              <a:lnSpc>
                <a:spcPct val="150000"/>
              </a:lnSpc>
              <a:buNone/>
            </a:pPr>
            <a:r>
              <a:rPr lang="en-US" b="1" dirty="0" err="1">
                <a:solidFill>
                  <a:schemeClr val="bg1"/>
                </a:solidFill>
              </a:rPr>
              <a:t>addFilterBefore</a:t>
            </a:r>
            <a:r>
              <a:rPr lang="en-US" b="1" dirty="0">
                <a:solidFill>
                  <a:schemeClr val="bg1"/>
                </a:solidFill>
              </a:rPr>
              <a:t>(filter, class) </a:t>
            </a:r>
            <a:r>
              <a:rPr lang="en-US" dirty="0">
                <a:solidFill>
                  <a:schemeClr val="bg1"/>
                </a:solidFill>
              </a:rPr>
              <a:t>– adds a filter before the position of the specified filter class</a:t>
            </a:r>
          </a:p>
          <a:p>
            <a:pPr marL="0" indent="0">
              <a:buNone/>
            </a:pPr>
            <a:endParaRPr lang="en-US" dirty="0">
              <a:solidFill>
                <a:schemeClr val="bg1"/>
              </a:solidFill>
            </a:endParaRPr>
          </a:p>
          <a:p>
            <a:pPr marL="0" indent="0">
              <a:buNone/>
            </a:pPr>
            <a:endParaRPr lang="en-US" dirty="0">
              <a:solidFill>
                <a:schemeClr val="bg1"/>
              </a:solidFill>
            </a:endParaRPr>
          </a:p>
        </p:txBody>
      </p:sp>
      <p:pic>
        <p:nvPicPr>
          <p:cNvPr id="5" name="Picture 4">
            <a:extLst>
              <a:ext uri="{FF2B5EF4-FFF2-40B4-BE49-F238E27FC236}">
                <a16:creationId xmlns:a16="http://schemas.microsoft.com/office/drawing/2014/main" id="{77DCCC47-B12A-03A4-9F88-EA83DA71F834}"/>
              </a:ext>
            </a:extLst>
          </p:cNvPr>
          <p:cNvPicPr>
            <a:picLocks noChangeAspect="1"/>
          </p:cNvPicPr>
          <p:nvPr/>
        </p:nvPicPr>
        <p:blipFill>
          <a:blip r:embed="rId3"/>
          <a:stretch>
            <a:fillRect/>
          </a:stretch>
        </p:blipFill>
        <p:spPr>
          <a:xfrm>
            <a:off x="4104788" y="1060561"/>
            <a:ext cx="7425830" cy="1493736"/>
          </a:xfrm>
          <a:prstGeom prst="rect">
            <a:avLst/>
          </a:prstGeom>
        </p:spPr>
      </p:pic>
      <p:pic>
        <p:nvPicPr>
          <p:cNvPr id="7" name="Picture 6">
            <a:extLst>
              <a:ext uri="{FF2B5EF4-FFF2-40B4-BE49-F238E27FC236}">
                <a16:creationId xmlns:a16="http://schemas.microsoft.com/office/drawing/2014/main" id="{609DAE28-7549-17CD-A841-44889A08491A}"/>
              </a:ext>
            </a:extLst>
          </p:cNvPr>
          <p:cNvPicPr>
            <a:picLocks noChangeAspect="1"/>
          </p:cNvPicPr>
          <p:nvPr/>
        </p:nvPicPr>
        <p:blipFill>
          <a:blip r:embed="rId4"/>
          <a:stretch>
            <a:fillRect/>
          </a:stretch>
        </p:blipFill>
        <p:spPr>
          <a:xfrm>
            <a:off x="4086616" y="2761382"/>
            <a:ext cx="7425830" cy="1569095"/>
          </a:xfrm>
          <a:prstGeom prst="rect">
            <a:avLst/>
          </a:prstGeom>
        </p:spPr>
      </p:pic>
      <p:sp>
        <p:nvSpPr>
          <p:cNvPr id="8" name="Text Placeholder 3">
            <a:extLst>
              <a:ext uri="{FF2B5EF4-FFF2-40B4-BE49-F238E27FC236}">
                <a16:creationId xmlns:a16="http://schemas.microsoft.com/office/drawing/2014/main" id="{840DE65E-D6DC-014D-D745-64C83A98AC64}"/>
              </a:ext>
            </a:extLst>
          </p:cNvPr>
          <p:cNvSpPr txBox="1">
            <a:spLocks/>
          </p:cNvSpPr>
          <p:nvPr/>
        </p:nvSpPr>
        <p:spPr>
          <a:xfrm>
            <a:off x="454855" y="2762645"/>
            <a:ext cx="3322666" cy="156783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b="1" dirty="0" err="1">
                <a:solidFill>
                  <a:schemeClr val="bg1"/>
                </a:solidFill>
              </a:rPr>
              <a:t>addFilterAfter</a:t>
            </a:r>
            <a:r>
              <a:rPr lang="en-US" b="1" dirty="0">
                <a:solidFill>
                  <a:schemeClr val="bg1"/>
                </a:solidFill>
              </a:rPr>
              <a:t>(filter, class ) </a:t>
            </a:r>
            <a:r>
              <a:rPr lang="en-US" dirty="0">
                <a:solidFill>
                  <a:schemeClr val="bg1"/>
                </a:solidFill>
              </a:rPr>
              <a:t>– adds a filter after the position of the specified filter class</a:t>
            </a:r>
          </a:p>
          <a:p>
            <a:pPr marL="0" indent="0">
              <a:buFont typeface="Wingdings" panose="05000000000000000000" pitchFamily="2" charset="2"/>
              <a:buNone/>
            </a:pPr>
            <a:endParaRPr lang="en-US" dirty="0">
              <a:solidFill>
                <a:schemeClr val="bg1"/>
              </a:solidFill>
            </a:endParaRPr>
          </a:p>
        </p:txBody>
      </p:sp>
      <p:sp>
        <p:nvSpPr>
          <p:cNvPr id="9" name="Text Placeholder 3">
            <a:extLst>
              <a:ext uri="{FF2B5EF4-FFF2-40B4-BE49-F238E27FC236}">
                <a16:creationId xmlns:a16="http://schemas.microsoft.com/office/drawing/2014/main" id="{8F56E95B-6B43-3EE9-CDF0-1286A79592F3}"/>
              </a:ext>
            </a:extLst>
          </p:cNvPr>
          <p:cNvSpPr txBox="1">
            <a:spLocks/>
          </p:cNvSpPr>
          <p:nvPr/>
        </p:nvSpPr>
        <p:spPr>
          <a:xfrm>
            <a:off x="454855" y="4537562"/>
            <a:ext cx="3631761" cy="17126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Font typeface="Wingdings" panose="05000000000000000000" pitchFamily="2" charset="2"/>
              <a:buNone/>
            </a:pPr>
            <a:r>
              <a:rPr lang="en-US" b="1" dirty="0" err="1">
                <a:solidFill>
                  <a:schemeClr val="bg1"/>
                </a:solidFill>
              </a:rPr>
              <a:t>addFilterAt</a:t>
            </a:r>
            <a:r>
              <a:rPr lang="en-US" b="1" dirty="0">
                <a:solidFill>
                  <a:schemeClr val="bg1"/>
                </a:solidFill>
              </a:rPr>
              <a:t> (filter, class ) </a:t>
            </a:r>
            <a:r>
              <a:rPr lang="en-US" dirty="0">
                <a:solidFill>
                  <a:schemeClr val="bg1"/>
                </a:solidFill>
              </a:rPr>
              <a:t>– adds a filter at the position of the specified filter class</a:t>
            </a:r>
          </a:p>
          <a:p>
            <a:pPr marL="0" indent="0">
              <a:buFont typeface="Wingdings" panose="05000000000000000000" pitchFamily="2" charset="2"/>
              <a:buNone/>
            </a:pPr>
            <a:endParaRPr lang="en-US" dirty="0">
              <a:solidFill>
                <a:schemeClr val="bg1"/>
              </a:solidFill>
            </a:endParaRPr>
          </a:p>
          <a:p>
            <a:pPr marL="0" indent="0">
              <a:buFont typeface="Wingdings" panose="05000000000000000000" pitchFamily="2" charset="2"/>
              <a:buNone/>
            </a:pPr>
            <a:endParaRPr lang="en-US" dirty="0">
              <a:solidFill>
                <a:schemeClr val="bg1"/>
              </a:solidFill>
            </a:endParaRPr>
          </a:p>
        </p:txBody>
      </p:sp>
      <p:pic>
        <p:nvPicPr>
          <p:cNvPr id="11" name="Picture 10">
            <a:extLst>
              <a:ext uri="{FF2B5EF4-FFF2-40B4-BE49-F238E27FC236}">
                <a16:creationId xmlns:a16="http://schemas.microsoft.com/office/drawing/2014/main" id="{AB3BB07C-9DE8-038C-BCCE-668DE716F0EB}"/>
              </a:ext>
            </a:extLst>
          </p:cNvPr>
          <p:cNvPicPr>
            <a:picLocks noChangeAspect="1"/>
          </p:cNvPicPr>
          <p:nvPr/>
        </p:nvPicPr>
        <p:blipFill>
          <a:blip r:embed="rId5"/>
          <a:stretch>
            <a:fillRect/>
          </a:stretch>
        </p:blipFill>
        <p:spPr>
          <a:xfrm>
            <a:off x="4086616" y="4599824"/>
            <a:ext cx="7444002" cy="1712686"/>
          </a:xfrm>
          <a:prstGeom prst="rect">
            <a:avLst/>
          </a:prstGeom>
        </p:spPr>
      </p:pic>
    </p:spTree>
    <p:extLst>
      <p:ext uri="{BB962C8B-B14F-4D97-AF65-F5344CB8AC3E}">
        <p14:creationId xmlns:p14="http://schemas.microsoft.com/office/powerpoint/2010/main" val="19294548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B843D52-BFCF-02AA-2C5A-E64209C7E92A}"/>
              </a:ext>
            </a:extLst>
          </p:cNvPr>
          <p:cNvSpPr>
            <a:spLocks noGrp="1"/>
          </p:cNvSpPr>
          <p:nvPr>
            <p:ph type="title"/>
          </p:nvPr>
        </p:nvSpPr>
        <p:spPr>
          <a:xfrm>
            <a:off x="838199" y="405446"/>
            <a:ext cx="10293015" cy="538696"/>
          </a:xfrm>
        </p:spPr>
        <p:txBody>
          <a:bodyPr/>
          <a:lstStyle/>
          <a:p>
            <a:pPr algn="ctr"/>
            <a:r>
              <a:rPr lang="en-US" dirty="0"/>
              <a:t>OTHER IMPORTANT FILTER</a:t>
            </a:r>
          </a:p>
        </p:txBody>
      </p:sp>
      <p:sp>
        <p:nvSpPr>
          <p:cNvPr id="6" name="Oval 5">
            <a:extLst>
              <a:ext uri="{FF2B5EF4-FFF2-40B4-BE49-F238E27FC236}">
                <a16:creationId xmlns:a16="http://schemas.microsoft.com/office/drawing/2014/main" id="{B329CA56-61BE-39F7-04CC-578EC33FB263}"/>
              </a:ext>
            </a:extLst>
          </p:cNvPr>
          <p:cNvSpPr/>
          <p:nvPr/>
        </p:nvSpPr>
        <p:spPr>
          <a:xfrm>
            <a:off x="326907" y="1478604"/>
            <a:ext cx="4208455" cy="396282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GenericFilterChain</a:t>
            </a:r>
            <a:endParaRPr lang="en-US" b="1" dirty="0">
              <a:solidFill>
                <a:schemeClr val="bg1"/>
              </a:solidFill>
            </a:endParaRPr>
          </a:p>
          <a:p>
            <a:pPr algn="ctr"/>
            <a:endParaRPr lang="en-US" dirty="0">
              <a:solidFill>
                <a:schemeClr val="bg1"/>
              </a:solidFill>
            </a:endParaRPr>
          </a:p>
          <a:p>
            <a:r>
              <a:rPr lang="en-US" dirty="0">
                <a:solidFill>
                  <a:schemeClr val="bg1"/>
                </a:solidFill>
              </a:rPr>
              <a:t>This is an abstract class filter bean which allows you to use the initialization parameters and configurations defined inside the deployment descriptors</a:t>
            </a:r>
            <a:endParaRPr lang="vi-VN" dirty="0">
              <a:solidFill>
                <a:schemeClr val="bg1"/>
              </a:solidFill>
            </a:endParaRPr>
          </a:p>
        </p:txBody>
      </p:sp>
      <p:cxnSp>
        <p:nvCxnSpPr>
          <p:cNvPr id="9" name="Straight Connector 8">
            <a:extLst>
              <a:ext uri="{FF2B5EF4-FFF2-40B4-BE49-F238E27FC236}">
                <a16:creationId xmlns:a16="http://schemas.microsoft.com/office/drawing/2014/main" id="{00FCDBF1-4330-70AF-400A-F0B72A6BD5BC}"/>
              </a:ext>
            </a:extLst>
          </p:cNvPr>
          <p:cNvCxnSpPr>
            <a:cxnSpLocks/>
            <a:endCxn id="6" idx="0"/>
          </p:cNvCxnSpPr>
          <p:nvPr/>
        </p:nvCxnSpPr>
        <p:spPr>
          <a:xfrm>
            <a:off x="2431135" y="0"/>
            <a:ext cx="0" cy="14786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29719FB-5457-C534-8A4B-1E7EAB9CAA03}"/>
              </a:ext>
            </a:extLst>
          </p:cNvPr>
          <p:cNvCxnSpPr>
            <a:cxnSpLocks/>
          </p:cNvCxnSpPr>
          <p:nvPr/>
        </p:nvCxnSpPr>
        <p:spPr>
          <a:xfrm>
            <a:off x="9760864" y="0"/>
            <a:ext cx="0" cy="1478604"/>
          </a:xfrm>
          <a:prstGeom prst="line">
            <a:avLst/>
          </a:prstGeom>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4132B28-6D76-BE0D-2FC7-4CCB9412A68E}"/>
              </a:ext>
            </a:extLst>
          </p:cNvPr>
          <p:cNvSpPr/>
          <p:nvPr/>
        </p:nvSpPr>
        <p:spPr>
          <a:xfrm>
            <a:off x="7656636" y="1478604"/>
            <a:ext cx="4208455" cy="3962826"/>
          </a:xfrm>
          <a:prstGeom prst="ellipse">
            <a:avLst/>
          </a:prstGeom>
          <a:solidFill>
            <a:schemeClr val="accent4">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err="1">
                <a:solidFill>
                  <a:schemeClr val="bg1"/>
                </a:solidFill>
              </a:rPr>
              <a:t>OncePerRequestFilter</a:t>
            </a:r>
            <a:endParaRPr lang="en-US" b="1" dirty="0">
              <a:solidFill>
                <a:schemeClr val="bg1"/>
              </a:solidFill>
            </a:endParaRPr>
          </a:p>
          <a:p>
            <a:pPr algn="ctr"/>
            <a:endParaRPr lang="en-US" dirty="0">
              <a:solidFill>
                <a:schemeClr val="bg1"/>
              </a:solidFill>
            </a:endParaRPr>
          </a:p>
          <a:p>
            <a:r>
              <a:rPr lang="en-US" dirty="0">
                <a:solidFill>
                  <a:schemeClr val="bg1"/>
                </a:solidFill>
              </a:rPr>
              <a:t>Spring doesn’t guarantee that your filter will be called only once. But if we have a scenario where we need to make sure to execute our filter only once then we can use this </a:t>
            </a:r>
            <a:endParaRPr lang="vi-VN" dirty="0">
              <a:solidFill>
                <a:schemeClr val="bg1"/>
              </a:solidFill>
            </a:endParaRPr>
          </a:p>
        </p:txBody>
      </p:sp>
    </p:spTree>
    <p:extLst>
      <p:ext uri="{BB962C8B-B14F-4D97-AF65-F5344CB8AC3E}">
        <p14:creationId xmlns:p14="http://schemas.microsoft.com/office/powerpoint/2010/main" val="16333788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5" y="329118"/>
            <a:ext cx="11282288" cy="538696"/>
          </a:xfrm>
        </p:spPr>
        <p:txBody>
          <a:bodyPr/>
          <a:lstStyle/>
          <a:p>
            <a:pPr algn="ctr"/>
            <a:r>
              <a:rPr lang="en-US" dirty="0"/>
              <a:t>ROLE OF TOKENS</a:t>
            </a:r>
            <a:br>
              <a:rPr lang="en-US" dirty="0"/>
            </a:br>
            <a:r>
              <a:rPr lang="en-US" dirty="0"/>
              <a:t>IN </a:t>
            </a:r>
            <a:r>
              <a:rPr lang="en-US" dirty="0" err="1"/>
              <a:t>AUTHN</a:t>
            </a:r>
            <a:r>
              <a:rPr lang="en-US" dirty="0"/>
              <a:t> &amp; </a:t>
            </a:r>
            <a:r>
              <a:rPr lang="en-US" dirty="0" err="1"/>
              <a:t>AUTHZ</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199" y="1300686"/>
            <a:ext cx="10515600" cy="1517465"/>
          </a:xfrm>
        </p:spPr>
        <p:txBody>
          <a:bodyPr>
            <a:normAutofit fontScale="92500"/>
          </a:bodyPr>
          <a:lstStyle/>
          <a:p>
            <a:pPr>
              <a:buFont typeface="Wingdings" panose="05000000000000000000" pitchFamily="2" charset="2"/>
              <a:buChar char="ü"/>
            </a:pPr>
            <a:r>
              <a:rPr lang="en-US" dirty="0">
                <a:solidFill>
                  <a:schemeClr val="bg1"/>
                </a:solidFill>
              </a:rPr>
              <a:t>A Token can be a plain string of format universally unique identifier (UUID) or it can be of type JSON Web Token(</a:t>
            </a:r>
            <a:r>
              <a:rPr lang="en-US" dirty="0" err="1">
                <a:solidFill>
                  <a:schemeClr val="bg1"/>
                </a:solidFill>
              </a:rPr>
              <a:t>JWT</a:t>
            </a:r>
            <a:r>
              <a:rPr lang="en-US" dirty="0">
                <a:solidFill>
                  <a:schemeClr val="bg1"/>
                </a:solidFill>
              </a:rPr>
              <a:t>) usually that get generated when the user authenticated for the first time during login</a:t>
            </a:r>
          </a:p>
          <a:p>
            <a:pPr>
              <a:buFont typeface="Wingdings" panose="05000000000000000000" pitchFamily="2" charset="2"/>
              <a:buChar char="ü"/>
            </a:pPr>
            <a:r>
              <a:rPr lang="en-US" dirty="0">
                <a:solidFill>
                  <a:schemeClr val="bg1"/>
                </a:solidFill>
              </a:rPr>
              <a:t>Only Every request to a restricted resource, the client sends the access token in the query string or Authorization header. The server then validates the token and, if it’s valid, returns the secure resource to the client </a:t>
            </a:r>
          </a:p>
        </p:txBody>
      </p:sp>
      <p:pic>
        <p:nvPicPr>
          <p:cNvPr id="5" name="Picture 4">
            <a:extLst>
              <a:ext uri="{FF2B5EF4-FFF2-40B4-BE49-F238E27FC236}">
                <a16:creationId xmlns:a16="http://schemas.microsoft.com/office/drawing/2014/main" id="{38166AA9-4A81-C6A9-C384-A307C1A3491B}"/>
              </a:ext>
            </a:extLst>
          </p:cNvPr>
          <p:cNvPicPr>
            <a:picLocks noChangeAspect="1"/>
          </p:cNvPicPr>
          <p:nvPr/>
        </p:nvPicPr>
        <p:blipFill>
          <a:blip r:embed="rId2"/>
          <a:stretch>
            <a:fillRect/>
          </a:stretch>
        </p:blipFill>
        <p:spPr>
          <a:xfrm>
            <a:off x="565175" y="2818151"/>
            <a:ext cx="11061648" cy="3562528"/>
          </a:xfrm>
          <a:prstGeom prst="rect">
            <a:avLst/>
          </a:prstGeom>
        </p:spPr>
      </p:pic>
    </p:spTree>
    <p:extLst>
      <p:ext uri="{BB962C8B-B14F-4D97-AF65-F5344CB8AC3E}">
        <p14:creationId xmlns:p14="http://schemas.microsoft.com/office/powerpoint/2010/main" val="33024916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5" y="329118"/>
            <a:ext cx="11282288" cy="538696"/>
          </a:xfrm>
        </p:spPr>
        <p:txBody>
          <a:bodyPr/>
          <a:lstStyle/>
          <a:p>
            <a:pPr algn="ctr"/>
            <a:r>
              <a:rPr lang="en-US" dirty="0"/>
              <a:t>ADVANTAGES OF TOKENS</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199" y="1300686"/>
            <a:ext cx="10515600" cy="5228196"/>
          </a:xfrm>
        </p:spPr>
        <p:txBody>
          <a:bodyPr>
            <a:normAutofit/>
          </a:bodyPr>
          <a:lstStyle/>
          <a:p>
            <a:pPr>
              <a:buFont typeface="Wingdings" panose="05000000000000000000" pitchFamily="2" charset="2"/>
              <a:buChar char="v"/>
            </a:pPr>
            <a:r>
              <a:rPr lang="en-US" dirty="0">
                <a:solidFill>
                  <a:schemeClr val="bg1"/>
                </a:solidFill>
              </a:rPr>
              <a:t>Tokens helps us not to share the credentials for every request. It is a security risk to send credentials over the network frequently.</a:t>
            </a:r>
          </a:p>
          <a:p>
            <a:pPr>
              <a:buFont typeface="Wingdings" panose="05000000000000000000" pitchFamily="2" charset="2"/>
              <a:buChar char="v"/>
            </a:pPr>
            <a:r>
              <a:rPr lang="en-US" dirty="0">
                <a:solidFill>
                  <a:schemeClr val="bg1"/>
                </a:solidFill>
              </a:rPr>
              <a:t>Tokens can be invalidated during any suspicious activities without invalidating the user credentials.</a:t>
            </a:r>
          </a:p>
          <a:p>
            <a:pPr>
              <a:buFont typeface="Wingdings" panose="05000000000000000000" pitchFamily="2" charset="2"/>
              <a:buChar char="v"/>
            </a:pPr>
            <a:r>
              <a:rPr lang="en-US" dirty="0">
                <a:solidFill>
                  <a:schemeClr val="bg1"/>
                </a:solidFill>
              </a:rPr>
              <a:t>Tokens can be created with a short life span.</a:t>
            </a:r>
          </a:p>
          <a:p>
            <a:pPr>
              <a:buFont typeface="Wingdings" panose="05000000000000000000" pitchFamily="2" charset="2"/>
              <a:buChar char="v"/>
            </a:pPr>
            <a:r>
              <a:rPr lang="en-US" dirty="0">
                <a:solidFill>
                  <a:schemeClr val="bg1"/>
                </a:solidFill>
              </a:rPr>
              <a:t>Tokens can be used to store the user related information like roles/authorities etc.</a:t>
            </a:r>
          </a:p>
          <a:p>
            <a:pPr>
              <a:buFont typeface="Wingdings" panose="05000000000000000000" pitchFamily="2" charset="2"/>
              <a:buChar char="v"/>
            </a:pPr>
            <a:r>
              <a:rPr lang="en-US" dirty="0">
                <a:solidFill>
                  <a:schemeClr val="bg1"/>
                </a:solidFill>
              </a:rPr>
              <a:t>Reusability – We can have many separate servers, running on multiple platforms and domains, reusing the same token for authenticating the user</a:t>
            </a:r>
          </a:p>
          <a:p>
            <a:pPr>
              <a:buFont typeface="Wingdings" panose="05000000000000000000" pitchFamily="2" charset="2"/>
              <a:buChar char="v"/>
            </a:pPr>
            <a:r>
              <a:rPr lang="en-US" dirty="0">
                <a:solidFill>
                  <a:schemeClr val="bg1"/>
                </a:solidFill>
              </a:rPr>
              <a:t>Stateless, easier to scale .The token contains all the information to identify the user, eliminating the need for the session state. If we use a load balancer, we can pass the user to any server, instead of being bound to the same server we logged in on</a:t>
            </a:r>
          </a:p>
          <a:p>
            <a:pPr>
              <a:buFont typeface="Wingdings" panose="05000000000000000000" pitchFamily="2" charset="2"/>
              <a:buChar char="v"/>
            </a:pPr>
            <a:r>
              <a:rPr lang="en-US" dirty="0">
                <a:solidFill>
                  <a:schemeClr val="bg1"/>
                </a:solidFill>
              </a:rPr>
              <a:t>We already used tokens in the form of </a:t>
            </a:r>
            <a:r>
              <a:rPr lang="en-US" dirty="0" err="1">
                <a:solidFill>
                  <a:schemeClr val="bg1"/>
                </a:solidFill>
              </a:rPr>
              <a:t>CSRF</a:t>
            </a:r>
            <a:r>
              <a:rPr lang="en-US" dirty="0">
                <a:solidFill>
                  <a:schemeClr val="bg1"/>
                </a:solidFill>
              </a:rPr>
              <a:t> and </a:t>
            </a:r>
            <a:r>
              <a:rPr lang="en-US" dirty="0" err="1">
                <a:solidFill>
                  <a:schemeClr val="bg1"/>
                </a:solidFill>
              </a:rPr>
              <a:t>JSESSIONID</a:t>
            </a:r>
            <a:r>
              <a:rPr lang="en-US" dirty="0">
                <a:solidFill>
                  <a:schemeClr val="bg1"/>
                </a:solidFill>
              </a:rPr>
              <a:t> tokens</a:t>
            </a:r>
          </a:p>
          <a:p>
            <a:pPr lvl="1">
              <a:buFont typeface="Wingdings" panose="05000000000000000000" pitchFamily="2" charset="2"/>
              <a:buChar char="Ø"/>
            </a:pPr>
            <a:r>
              <a:rPr lang="en-US" dirty="0" err="1">
                <a:solidFill>
                  <a:schemeClr val="bg1"/>
                </a:solidFill>
              </a:rPr>
              <a:t>CSRF</a:t>
            </a:r>
            <a:r>
              <a:rPr lang="en-US" dirty="0">
                <a:solidFill>
                  <a:schemeClr val="bg1"/>
                </a:solidFill>
              </a:rPr>
              <a:t> Token protected our application from </a:t>
            </a:r>
            <a:r>
              <a:rPr lang="en-US" dirty="0" err="1">
                <a:solidFill>
                  <a:schemeClr val="bg1"/>
                </a:solidFill>
              </a:rPr>
              <a:t>CSRF</a:t>
            </a:r>
            <a:r>
              <a:rPr lang="en-US" dirty="0">
                <a:solidFill>
                  <a:schemeClr val="bg1"/>
                </a:solidFill>
              </a:rPr>
              <a:t> attacks</a:t>
            </a:r>
          </a:p>
          <a:p>
            <a:pPr lvl="1">
              <a:buFont typeface="Wingdings" panose="05000000000000000000" pitchFamily="2" charset="2"/>
              <a:buChar char="Ø"/>
            </a:pPr>
            <a:r>
              <a:rPr lang="en-US" dirty="0" err="1">
                <a:solidFill>
                  <a:schemeClr val="bg1"/>
                </a:solidFill>
              </a:rPr>
              <a:t>JSESSIONID</a:t>
            </a:r>
            <a:r>
              <a:rPr lang="en-US" dirty="0">
                <a:solidFill>
                  <a:schemeClr val="bg1"/>
                </a:solidFill>
              </a:rPr>
              <a:t> is the default token generated by the Spring Security which helped us not to share the credentials to the backed every time</a:t>
            </a:r>
          </a:p>
        </p:txBody>
      </p:sp>
    </p:spTree>
    <p:extLst>
      <p:ext uri="{BB962C8B-B14F-4D97-AF65-F5344CB8AC3E}">
        <p14:creationId xmlns:p14="http://schemas.microsoft.com/office/powerpoint/2010/main" val="31992087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5" y="329118"/>
            <a:ext cx="11282288" cy="538696"/>
          </a:xfrm>
        </p:spPr>
        <p:txBody>
          <a:bodyPr/>
          <a:lstStyle/>
          <a:p>
            <a:pPr algn="ctr"/>
            <a:r>
              <a:rPr lang="en-US" dirty="0" err="1"/>
              <a:t>JWT</a:t>
            </a:r>
            <a:r>
              <a:rPr lang="en-US" dirty="0"/>
              <a:t> TOKENS</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199" y="1300686"/>
            <a:ext cx="10515600" cy="5228196"/>
          </a:xfrm>
        </p:spPr>
        <p:txBody>
          <a:bodyPr>
            <a:normAutofit/>
          </a:bodyPr>
          <a:lstStyle/>
          <a:p>
            <a:pPr>
              <a:buFont typeface="Wingdings" panose="05000000000000000000" pitchFamily="2" charset="2"/>
              <a:buChar char="v"/>
            </a:pPr>
            <a:r>
              <a:rPr lang="en-US" dirty="0" err="1">
                <a:solidFill>
                  <a:schemeClr val="bg1"/>
                </a:solidFill>
              </a:rPr>
              <a:t>JWT</a:t>
            </a:r>
            <a:r>
              <a:rPr lang="en-US" dirty="0">
                <a:solidFill>
                  <a:schemeClr val="bg1"/>
                </a:solidFill>
              </a:rPr>
              <a:t> means JSON Web Token. It is a token implementation which will be in the JSON format and designed to use for the web requests.</a:t>
            </a:r>
          </a:p>
          <a:p>
            <a:pPr>
              <a:buFont typeface="Wingdings" panose="05000000000000000000" pitchFamily="2" charset="2"/>
              <a:buChar char="v"/>
            </a:pPr>
            <a:r>
              <a:rPr lang="en-US" dirty="0" err="1">
                <a:solidFill>
                  <a:schemeClr val="bg1"/>
                </a:solidFill>
              </a:rPr>
              <a:t>JWT</a:t>
            </a:r>
            <a:r>
              <a:rPr lang="en-US" dirty="0">
                <a:solidFill>
                  <a:schemeClr val="bg1"/>
                </a:solidFill>
              </a:rPr>
              <a:t> is the most common and favorite token type that many systems use these days due to its special features and advantages.</a:t>
            </a:r>
          </a:p>
          <a:p>
            <a:pPr>
              <a:buFont typeface="Wingdings" panose="05000000000000000000" pitchFamily="2" charset="2"/>
              <a:buChar char="v"/>
            </a:pPr>
            <a:r>
              <a:rPr lang="en-US" dirty="0" err="1">
                <a:solidFill>
                  <a:schemeClr val="bg1"/>
                </a:solidFill>
              </a:rPr>
              <a:t>JWT</a:t>
            </a:r>
            <a:r>
              <a:rPr lang="en-US" dirty="0">
                <a:solidFill>
                  <a:schemeClr val="bg1"/>
                </a:solidFill>
              </a:rPr>
              <a:t> tokens can be used both in the scenarios of Authorization/Authentication along with Information exchange which means you can share certain user related data in the token itself which will reduce the burden of maintaining such details in the sessions on the server side.</a:t>
            </a:r>
          </a:p>
          <a:p>
            <a:pPr>
              <a:buFont typeface="Wingdings" panose="05000000000000000000" pitchFamily="2" charset="2"/>
              <a:buChar char="ü"/>
            </a:pPr>
            <a:r>
              <a:rPr lang="en-US" dirty="0">
                <a:solidFill>
                  <a:schemeClr val="bg1"/>
                </a:solidFill>
              </a:rPr>
              <a:t>A </a:t>
            </a:r>
            <a:r>
              <a:rPr lang="en-US" dirty="0" err="1">
                <a:solidFill>
                  <a:schemeClr val="bg1"/>
                </a:solidFill>
              </a:rPr>
              <a:t>JWT</a:t>
            </a:r>
            <a:r>
              <a:rPr lang="en-US" dirty="0">
                <a:solidFill>
                  <a:schemeClr val="bg1"/>
                </a:solidFill>
              </a:rPr>
              <a:t> token has 3 parts each separated by period(.). Below is a sample </a:t>
            </a:r>
            <a:r>
              <a:rPr lang="en-US" dirty="0" err="1">
                <a:solidFill>
                  <a:schemeClr val="bg1"/>
                </a:solidFill>
              </a:rPr>
              <a:t>JWT</a:t>
            </a:r>
            <a:r>
              <a:rPr lang="en-US" dirty="0">
                <a:solidFill>
                  <a:schemeClr val="bg1"/>
                </a:solidFill>
              </a:rPr>
              <a:t> token :</a:t>
            </a:r>
          </a:p>
          <a:p>
            <a:pPr marL="0" indent="0">
              <a:buNone/>
            </a:pPr>
            <a:r>
              <a:rPr lang="en-US" dirty="0">
                <a:solidFill>
                  <a:schemeClr val="bg1"/>
                </a:solidFill>
                <a:highlight>
                  <a:srgbClr val="FFFF00"/>
                </a:highlight>
              </a:rPr>
              <a:t>eyJhbGciOiJIUzI1NiIsInR5cCI6IkpXVCJ9</a:t>
            </a:r>
            <a:r>
              <a:rPr lang="en-US" dirty="0">
                <a:solidFill>
                  <a:schemeClr val="bg1"/>
                </a:solidFill>
              </a:rPr>
              <a:t>.</a:t>
            </a:r>
            <a:r>
              <a:rPr lang="en-US" dirty="0">
                <a:solidFill>
                  <a:schemeClr val="bg1"/>
                </a:solidFill>
                <a:highlight>
                  <a:srgbClr val="00FF00"/>
                </a:highlight>
              </a:rPr>
              <a:t>eyJzdWIiOiIxMjM0NTY3ODkwIiwibmFtZSI6IkpvaG4gRG9lIiwiaWF0IjoxNTE2MjM5MDIyfQ</a:t>
            </a:r>
            <a:r>
              <a:rPr lang="en-US" dirty="0">
                <a:solidFill>
                  <a:schemeClr val="bg1"/>
                </a:solidFill>
              </a:rPr>
              <a:t>.</a:t>
            </a:r>
            <a:r>
              <a:rPr lang="en-US" dirty="0">
                <a:solidFill>
                  <a:schemeClr val="bg1"/>
                </a:solidFill>
                <a:highlight>
                  <a:srgbClr val="C0C0C0"/>
                </a:highlight>
              </a:rPr>
              <a:t>SflKxwRJSMeKKF2QT4fwpMeJf36POk6yJV_adQssw5c</a:t>
            </a:r>
          </a:p>
          <a:p>
            <a:pPr marL="342900" indent="-342900">
              <a:buFont typeface="+mj-lt"/>
              <a:buAutoNum type="arabicPeriod"/>
            </a:pPr>
            <a:r>
              <a:rPr lang="en-US" dirty="0">
                <a:solidFill>
                  <a:schemeClr val="bg1"/>
                </a:solidFill>
                <a:highlight>
                  <a:srgbClr val="FFFF00"/>
                </a:highlight>
              </a:rPr>
              <a:t>Header</a:t>
            </a:r>
          </a:p>
          <a:p>
            <a:pPr marL="342900" indent="-342900">
              <a:buFont typeface="+mj-lt"/>
              <a:buAutoNum type="arabicPeriod"/>
            </a:pPr>
            <a:r>
              <a:rPr lang="en-US" dirty="0" err="1">
                <a:solidFill>
                  <a:schemeClr val="bg1"/>
                </a:solidFill>
                <a:highlight>
                  <a:srgbClr val="00FF00"/>
                </a:highlight>
              </a:rPr>
              <a:t>Playload</a:t>
            </a:r>
            <a:endParaRPr lang="en-US" dirty="0">
              <a:solidFill>
                <a:schemeClr val="bg1"/>
              </a:solidFill>
              <a:highlight>
                <a:srgbClr val="00FF00"/>
              </a:highlight>
            </a:endParaRPr>
          </a:p>
          <a:p>
            <a:pPr marL="342900" indent="-342900">
              <a:buFont typeface="+mj-lt"/>
              <a:buAutoNum type="arabicPeriod"/>
            </a:pPr>
            <a:r>
              <a:rPr lang="en-US" dirty="0">
                <a:solidFill>
                  <a:schemeClr val="bg1"/>
                </a:solidFill>
                <a:highlight>
                  <a:srgbClr val="C0C0C0"/>
                </a:highlight>
              </a:rPr>
              <a:t>Signature (Optional) 	</a:t>
            </a:r>
          </a:p>
        </p:txBody>
      </p:sp>
    </p:spTree>
    <p:extLst>
      <p:ext uri="{BB962C8B-B14F-4D97-AF65-F5344CB8AC3E}">
        <p14:creationId xmlns:p14="http://schemas.microsoft.com/office/powerpoint/2010/main" val="37291344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5" y="329118"/>
            <a:ext cx="11282288" cy="538696"/>
          </a:xfrm>
        </p:spPr>
        <p:txBody>
          <a:bodyPr/>
          <a:lstStyle/>
          <a:p>
            <a:pPr algn="ctr"/>
            <a:r>
              <a:rPr lang="en-US" dirty="0" err="1"/>
              <a:t>JWT</a:t>
            </a:r>
            <a:r>
              <a:rPr lang="en-US" dirty="0"/>
              <a:t> TOKENS</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838200" y="1031338"/>
            <a:ext cx="10704226" cy="538696"/>
          </a:xfrm>
        </p:spPr>
        <p:txBody>
          <a:bodyPr>
            <a:normAutofit lnSpcReduction="10000"/>
          </a:bodyPr>
          <a:lstStyle/>
          <a:p>
            <a:pPr marL="0" indent="0">
              <a:buNone/>
            </a:pPr>
            <a:r>
              <a:rPr lang="en-US" dirty="0">
                <a:solidFill>
                  <a:schemeClr val="bg1"/>
                </a:solidFill>
              </a:rPr>
              <a:t>Inside the </a:t>
            </a:r>
            <a:r>
              <a:rPr lang="en-US" dirty="0" err="1">
                <a:solidFill>
                  <a:schemeClr val="bg1"/>
                </a:solidFill>
              </a:rPr>
              <a:t>JWT</a:t>
            </a:r>
            <a:r>
              <a:rPr lang="en-US" dirty="0">
                <a:solidFill>
                  <a:schemeClr val="bg1"/>
                </a:solidFill>
              </a:rPr>
              <a:t> header, we store metadata/info related to the token. If I chose to sign the token, the header contains the name of the algorithm that generates the signature</a:t>
            </a:r>
            <a:endParaRPr lang="en-US" dirty="0">
              <a:solidFill>
                <a:schemeClr val="bg1"/>
              </a:solidFill>
              <a:highlight>
                <a:srgbClr val="C0C0C0"/>
              </a:highlight>
            </a:endParaRPr>
          </a:p>
        </p:txBody>
      </p:sp>
      <p:sp>
        <p:nvSpPr>
          <p:cNvPr id="3" name="Text Placeholder 3">
            <a:extLst>
              <a:ext uri="{FF2B5EF4-FFF2-40B4-BE49-F238E27FC236}">
                <a16:creationId xmlns:a16="http://schemas.microsoft.com/office/drawing/2014/main" id="{B056E0D3-D6B2-037A-8200-DD6199BFF7EF}"/>
              </a:ext>
            </a:extLst>
          </p:cNvPr>
          <p:cNvSpPr txBox="1">
            <a:spLocks/>
          </p:cNvSpPr>
          <p:nvPr/>
        </p:nvSpPr>
        <p:spPr>
          <a:xfrm>
            <a:off x="740841" y="3283312"/>
            <a:ext cx="10898944" cy="10038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dirty="0">
                <a:solidFill>
                  <a:schemeClr val="bg1"/>
                </a:solidFill>
              </a:rPr>
              <a:t>In the body, we can store details related to user, roles etc. Which can be used later for </a:t>
            </a:r>
            <a:r>
              <a:rPr lang="en-US" dirty="0" err="1">
                <a:solidFill>
                  <a:schemeClr val="bg1"/>
                </a:solidFill>
              </a:rPr>
              <a:t>AuthN</a:t>
            </a:r>
            <a:r>
              <a:rPr lang="en-US" dirty="0">
                <a:solidFill>
                  <a:schemeClr val="bg1"/>
                </a:solidFill>
              </a:rPr>
              <a:t> and </a:t>
            </a:r>
            <a:r>
              <a:rPr lang="en-US" dirty="0" err="1">
                <a:solidFill>
                  <a:schemeClr val="bg1"/>
                </a:solidFill>
              </a:rPr>
              <a:t>AuthZ</a:t>
            </a:r>
            <a:r>
              <a:rPr lang="en-US" dirty="0">
                <a:solidFill>
                  <a:schemeClr val="bg1"/>
                </a:solidFill>
              </a:rPr>
              <a:t>. Though there is no such limitation what we can send and how much we can send in the body, but we should put our best efforts to keep it as light as possible</a:t>
            </a:r>
            <a:endParaRPr lang="en-US" dirty="0">
              <a:solidFill>
                <a:schemeClr val="bg1"/>
              </a:solidFill>
              <a:highlight>
                <a:srgbClr val="C0C0C0"/>
              </a:highlight>
            </a:endParaRPr>
          </a:p>
        </p:txBody>
      </p:sp>
      <p:pic>
        <p:nvPicPr>
          <p:cNvPr id="6" name="Picture 5">
            <a:extLst>
              <a:ext uri="{FF2B5EF4-FFF2-40B4-BE49-F238E27FC236}">
                <a16:creationId xmlns:a16="http://schemas.microsoft.com/office/drawing/2014/main" id="{EBFEDC7E-BE66-6315-D3ED-D3E9171B9CE7}"/>
              </a:ext>
            </a:extLst>
          </p:cNvPr>
          <p:cNvPicPr>
            <a:picLocks noChangeAspect="1"/>
          </p:cNvPicPr>
          <p:nvPr/>
        </p:nvPicPr>
        <p:blipFill>
          <a:blip r:embed="rId2"/>
          <a:stretch>
            <a:fillRect/>
          </a:stretch>
        </p:blipFill>
        <p:spPr>
          <a:xfrm>
            <a:off x="1528761" y="1645343"/>
            <a:ext cx="9134475" cy="1390650"/>
          </a:xfrm>
          <a:prstGeom prst="rect">
            <a:avLst/>
          </a:prstGeom>
        </p:spPr>
      </p:pic>
      <p:pic>
        <p:nvPicPr>
          <p:cNvPr id="8" name="Picture 7">
            <a:extLst>
              <a:ext uri="{FF2B5EF4-FFF2-40B4-BE49-F238E27FC236}">
                <a16:creationId xmlns:a16="http://schemas.microsoft.com/office/drawing/2014/main" id="{4F5F6032-DCCB-5B44-417E-C19368825301}"/>
              </a:ext>
            </a:extLst>
          </p:cNvPr>
          <p:cNvPicPr>
            <a:picLocks noChangeAspect="1"/>
          </p:cNvPicPr>
          <p:nvPr/>
        </p:nvPicPr>
        <p:blipFill>
          <a:blip r:embed="rId3"/>
          <a:stretch>
            <a:fillRect/>
          </a:stretch>
        </p:blipFill>
        <p:spPr>
          <a:xfrm>
            <a:off x="1543050" y="4287187"/>
            <a:ext cx="9105900" cy="1371600"/>
          </a:xfrm>
          <a:prstGeom prst="rect">
            <a:avLst/>
          </a:prstGeom>
        </p:spPr>
      </p:pic>
    </p:spTree>
    <p:extLst>
      <p:ext uri="{BB962C8B-B14F-4D97-AF65-F5344CB8AC3E}">
        <p14:creationId xmlns:p14="http://schemas.microsoft.com/office/powerpoint/2010/main" val="29879333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5" y="329118"/>
            <a:ext cx="11282288" cy="538696"/>
          </a:xfrm>
        </p:spPr>
        <p:txBody>
          <a:bodyPr/>
          <a:lstStyle/>
          <a:p>
            <a:pPr algn="ctr"/>
            <a:r>
              <a:rPr lang="en-US" dirty="0"/>
              <a:t>VALIDATION OF </a:t>
            </a:r>
            <a:r>
              <a:rPr lang="en-US" dirty="0" err="1"/>
              <a:t>JWT</a:t>
            </a:r>
            <a:r>
              <a:rPr lang="en-US" dirty="0"/>
              <a:t> TOKENS</a:t>
            </a:r>
          </a:p>
        </p:txBody>
      </p:sp>
      <p:pic>
        <p:nvPicPr>
          <p:cNvPr id="10" name="Picture 9">
            <a:extLst>
              <a:ext uri="{FF2B5EF4-FFF2-40B4-BE49-F238E27FC236}">
                <a16:creationId xmlns:a16="http://schemas.microsoft.com/office/drawing/2014/main" id="{704F3431-5A33-339F-8C74-87F7EE1F82D0}"/>
              </a:ext>
            </a:extLst>
          </p:cNvPr>
          <p:cNvPicPr>
            <a:picLocks noChangeAspect="1"/>
          </p:cNvPicPr>
          <p:nvPr/>
        </p:nvPicPr>
        <p:blipFill>
          <a:blip r:embed="rId2"/>
          <a:stretch>
            <a:fillRect/>
          </a:stretch>
        </p:blipFill>
        <p:spPr>
          <a:xfrm>
            <a:off x="869429" y="867814"/>
            <a:ext cx="10453140" cy="5633324"/>
          </a:xfrm>
          <a:prstGeom prst="rect">
            <a:avLst/>
          </a:prstGeom>
        </p:spPr>
      </p:pic>
    </p:spTree>
    <p:extLst>
      <p:ext uri="{BB962C8B-B14F-4D97-AF65-F5344CB8AC3E}">
        <p14:creationId xmlns:p14="http://schemas.microsoft.com/office/powerpoint/2010/main" val="30033046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329118"/>
            <a:ext cx="11282288" cy="538696"/>
          </a:xfrm>
        </p:spPr>
        <p:txBody>
          <a:bodyPr/>
          <a:lstStyle/>
          <a:p>
            <a:pPr algn="ctr"/>
            <a:r>
              <a:rPr lang="en-US" dirty="0"/>
              <a:t>METHOD LEVEL SECURITY</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7" y="1274164"/>
            <a:ext cx="11282287" cy="5254718"/>
          </a:xfrm>
        </p:spPr>
        <p:txBody>
          <a:bodyPr>
            <a:normAutofit/>
          </a:bodyPr>
          <a:lstStyle/>
          <a:p>
            <a:pPr>
              <a:lnSpc>
                <a:spcPct val="100000"/>
              </a:lnSpc>
              <a:buFont typeface="Wingdings" panose="05000000000000000000" pitchFamily="2" charset="2"/>
              <a:buChar char="ü"/>
            </a:pPr>
            <a:r>
              <a:rPr lang="en-US" sz="1800" dirty="0">
                <a:solidFill>
                  <a:schemeClr val="bg1"/>
                </a:solidFill>
              </a:rPr>
              <a:t>As of now we have applied authorization rules on the API paths/URLs using spring security but method level security allows to apply the authorization rules at any layer of an application like in service layer or repository layer etc. Method level security can be enabled using the annotation </a:t>
            </a:r>
            <a:r>
              <a:rPr lang="en-US" sz="1800" b="1" dirty="0">
                <a:solidFill>
                  <a:schemeClr val="bg1"/>
                </a:solidFill>
              </a:rPr>
              <a:t>@</a:t>
            </a:r>
            <a:r>
              <a:rPr lang="en-US" sz="1800" b="1" dirty="0" err="1">
                <a:solidFill>
                  <a:schemeClr val="bg1"/>
                </a:solidFill>
              </a:rPr>
              <a:t>EnableWebSecurity</a:t>
            </a:r>
            <a:r>
              <a:rPr lang="en-US" sz="1800" b="1" dirty="0">
                <a:solidFill>
                  <a:schemeClr val="bg1"/>
                </a:solidFill>
              </a:rPr>
              <a:t> </a:t>
            </a:r>
            <a:r>
              <a:rPr lang="en-US" sz="1800" dirty="0">
                <a:solidFill>
                  <a:schemeClr val="bg1"/>
                </a:solidFill>
              </a:rPr>
              <a:t>on the configuration class.</a:t>
            </a:r>
          </a:p>
          <a:p>
            <a:pPr marL="0" indent="0">
              <a:lnSpc>
                <a:spcPct val="100000"/>
              </a:lnSpc>
              <a:buNone/>
            </a:pPr>
            <a:endParaRPr lang="en-US" sz="1800" dirty="0">
              <a:solidFill>
                <a:schemeClr val="bg1"/>
              </a:solidFill>
            </a:endParaRPr>
          </a:p>
          <a:p>
            <a:pPr>
              <a:lnSpc>
                <a:spcPct val="100000"/>
              </a:lnSpc>
              <a:buFont typeface="Wingdings" panose="05000000000000000000" pitchFamily="2" charset="2"/>
              <a:buChar char="ü"/>
            </a:pPr>
            <a:r>
              <a:rPr lang="en-US" sz="1800" dirty="0">
                <a:solidFill>
                  <a:schemeClr val="bg1"/>
                </a:solidFill>
              </a:rPr>
              <a:t>Method level security will also helps authorization rules even in the non-web applications where we will not have any endpoints.</a:t>
            </a:r>
          </a:p>
          <a:p>
            <a:pPr marL="0" indent="0">
              <a:lnSpc>
                <a:spcPct val="100000"/>
              </a:lnSpc>
              <a:buNone/>
            </a:pPr>
            <a:endParaRPr lang="en-US" sz="1800" dirty="0">
              <a:solidFill>
                <a:schemeClr val="bg1"/>
              </a:solidFill>
            </a:endParaRPr>
          </a:p>
          <a:p>
            <a:pPr>
              <a:lnSpc>
                <a:spcPct val="100000"/>
              </a:lnSpc>
              <a:buFont typeface="Wingdings" panose="05000000000000000000" pitchFamily="2" charset="2"/>
              <a:buChar char="ü"/>
            </a:pPr>
            <a:r>
              <a:rPr lang="en-US" dirty="0">
                <a:solidFill>
                  <a:schemeClr val="bg1"/>
                </a:solidFill>
              </a:rPr>
              <a:t>Method level security provides the below approaches to apply the authorization rules and executing your business logic:</a:t>
            </a:r>
          </a:p>
          <a:p>
            <a:pPr lvl="1">
              <a:lnSpc>
                <a:spcPct val="100000"/>
              </a:lnSpc>
              <a:buFont typeface="Wingdings" panose="05000000000000000000" pitchFamily="2" charset="2"/>
              <a:buChar char="§"/>
            </a:pPr>
            <a:r>
              <a:rPr lang="en-US" dirty="0">
                <a:solidFill>
                  <a:schemeClr val="bg1"/>
                </a:solidFill>
              </a:rPr>
              <a:t>The </a:t>
            </a:r>
            <a:r>
              <a:rPr lang="en-US" b="1" dirty="0" err="1">
                <a:solidFill>
                  <a:schemeClr val="bg1"/>
                </a:solidFill>
              </a:rPr>
              <a:t>prePostEnabled</a:t>
            </a:r>
            <a:r>
              <a:rPr lang="en-US" dirty="0">
                <a:solidFill>
                  <a:schemeClr val="bg1"/>
                </a:solidFill>
              </a:rPr>
              <a:t> property enables Spring Security </a:t>
            </a:r>
            <a:r>
              <a:rPr lang="en-US" b="1" dirty="0">
                <a:solidFill>
                  <a:schemeClr val="bg1"/>
                </a:solidFill>
              </a:rPr>
              <a:t>@</a:t>
            </a:r>
            <a:r>
              <a:rPr lang="en-US" b="1" dirty="0" err="1">
                <a:solidFill>
                  <a:schemeClr val="bg1"/>
                </a:solidFill>
              </a:rPr>
              <a:t>PreAuthorize</a:t>
            </a:r>
            <a:r>
              <a:rPr lang="en-US" b="1" dirty="0">
                <a:solidFill>
                  <a:schemeClr val="bg1"/>
                </a:solidFill>
              </a:rPr>
              <a:t> </a:t>
            </a:r>
            <a:r>
              <a:rPr lang="en-US" dirty="0">
                <a:solidFill>
                  <a:schemeClr val="bg1"/>
                </a:solidFill>
              </a:rPr>
              <a:t>&amp; </a:t>
            </a:r>
            <a:r>
              <a:rPr lang="en-US" b="1" dirty="0">
                <a:solidFill>
                  <a:schemeClr val="bg1"/>
                </a:solidFill>
              </a:rPr>
              <a:t>@</a:t>
            </a:r>
            <a:r>
              <a:rPr lang="en-US" b="1" dirty="0" err="1">
                <a:solidFill>
                  <a:schemeClr val="bg1"/>
                </a:solidFill>
              </a:rPr>
              <a:t>PostAuthorize</a:t>
            </a:r>
            <a:r>
              <a:rPr lang="en-US" b="1" dirty="0">
                <a:solidFill>
                  <a:schemeClr val="bg1"/>
                </a:solidFill>
              </a:rPr>
              <a:t> </a:t>
            </a:r>
            <a:r>
              <a:rPr lang="en-US" dirty="0">
                <a:solidFill>
                  <a:schemeClr val="bg1"/>
                </a:solidFill>
              </a:rPr>
              <a:t>annotations</a:t>
            </a:r>
          </a:p>
          <a:p>
            <a:pPr lvl="1">
              <a:lnSpc>
                <a:spcPct val="100000"/>
              </a:lnSpc>
              <a:buFont typeface="Wingdings" panose="05000000000000000000" pitchFamily="2" charset="2"/>
              <a:buChar char="§"/>
            </a:pPr>
            <a:r>
              <a:rPr lang="en-US" dirty="0">
                <a:solidFill>
                  <a:schemeClr val="bg1"/>
                </a:solidFill>
              </a:rPr>
              <a:t>The </a:t>
            </a:r>
            <a:r>
              <a:rPr lang="en-US" b="1" dirty="0" err="1">
                <a:solidFill>
                  <a:schemeClr val="bg1"/>
                </a:solidFill>
              </a:rPr>
              <a:t>securedEnabled</a:t>
            </a:r>
            <a:r>
              <a:rPr lang="en-US" dirty="0">
                <a:solidFill>
                  <a:schemeClr val="bg1"/>
                </a:solidFill>
              </a:rPr>
              <a:t> property enables </a:t>
            </a:r>
            <a:r>
              <a:rPr lang="en-US" b="1" dirty="0">
                <a:solidFill>
                  <a:schemeClr val="bg1"/>
                </a:solidFill>
              </a:rPr>
              <a:t>@Secured </a:t>
            </a:r>
            <a:r>
              <a:rPr lang="en-US" dirty="0">
                <a:solidFill>
                  <a:schemeClr val="bg1"/>
                </a:solidFill>
              </a:rPr>
              <a:t>annotation</a:t>
            </a:r>
          </a:p>
          <a:p>
            <a:pPr lvl="1">
              <a:lnSpc>
                <a:spcPct val="100000"/>
              </a:lnSpc>
              <a:buFont typeface="Wingdings" panose="05000000000000000000" pitchFamily="2" charset="2"/>
              <a:buChar char="§"/>
            </a:pPr>
            <a:r>
              <a:rPr lang="en-US" dirty="0">
                <a:solidFill>
                  <a:schemeClr val="bg1"/>
                </a:solidFill>
              </a:rPr>
              <a:t>The </a:t>
            </a:r>
            <a:r>
              <a:rPr lang="en-US" b="1" dirty="0" err="1">
                <a:solidFill>
                  <a:schemeClr val="bg1"/>
                </a:solidFill>
              </a:rPr>
              <a:t>jsr250Enabled</a:t>
            </a:r>
            <a:r>
              <a:rPr lang="en-US" b="1" dirty="0">
                <a:solidFill>
                  <a:schemeClr val="bg1"/>
                </a:solidFill>
              </a:rPr>
              <a:t> </a:t>
            </a:r>
            <a:r>
              <a:rPr lang="en-US" b="1" dirty="0" err="1">
                <a:solidFill>
                  <a:schemeClr val="bg1"/>
                </a:solidFill>
              </a:rPr>
              <a:t>porperty</a:t>
            </a:r>
            <a:r>
              <a:rPr lang="en-US" b="1" dirty="0">
                <a:solidFill>
                  <a:schemeClr val="bg1"/>
                </a:solidFill>
              </a:rPr>
              <a:t> </a:t>
            </a:r>
            <a:r>
              <a:rPr lang="en-US" dirty="0">
                <a:solidFill>
                  <a:schemeClr val="bg1"/>
                </a:solidFill>
              </a:rPr>
              <a:t>enables </a:t>
            </a:r>
            <a:r>
              <a:rPr lang="en-US" b="1" dirty="0">
                <a:solidFill>
                  <a:schemeClr val="bg1"/>
                </a:solidFill>
              </a:rPr>
              <a:t>@</a:t>
            </a:r>
            <a:r>
              <a:rPr lang="en-US" b="1" dirty="0" err="1">
                <a:solidFill>
                  <a:schemeClr val="bg1"/>
                </a:solidFill>
              </a:rPr>
              <a:t>RoleAllowed</a:t>
            </a:r>
            <a:r>
              <a:rPr lang="en-US" b="1" dirty="0">
                <a:solidFill>
                  <a:schemeClr val="bg1"/>
                </a:solidFill>
              </a:rPr>
              <a:t> </a:t>
            </a:r>
            <a:r>
              <a:rPr lang="en-US" dirty="0">
                <a:solidFill>
                  <a:schemeClr val="bg1"/>
                </a:solidFill>
              </a:rPr>
              <a:t>annotation</a:t>
            </a:r>
          </a:p>
        </p:txBody>
      </p:sp>
    </p:spTree>
    <p:extLst>
      <p:ext uri="{BB962C8B-B14F-4D97-AF65-F5344CB8AC3E}">
        <p14:creationId xmlns:p14="http://schemas.microsoft.com/office/powerpoint/2010/main" val="80985598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329118"/>
            <a:ext cx="11282288" cy="538696"/>
          </a:xfrm>
        </p:spPr>
        <p:txBody>
          <a:bodyPr/>
          <a:lstStyle/>
          <a:p>
            <a:pPr algn="ctr"/>
            <a:r>
              <a:rPr lang="en-US" dirty="0"/>
              <a:t>METHOD LEVEL SECURITY</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8" y="1274164"/>
            <a:ext cx="5157710" cy="2154836"/>
          </a:xfrm>
        </p:spPr>
        <p:txBody>
          <a:bodyPr>
            <a:normAutofit/>
          </a:bodyPr>
          <a:lstStyle/>
          <a:p>
            <a:pPr>
              <a:lnSpc>
                <a:spcPct val="100000"/>
              </a:lnSpc>
              <a:buFont typeface="Wingdings" panose="05000000000000000000" pitchFamily="2" charset="2"/>
              <a:buChar char="ü"/>
            </a:pPr>
            <a:r>
              <a:rPr lang="en-US" sz="1800" dirty="0">
                <a:solidFill>
                  <a:schemeClr val="bg1"/>
                </a:solidFill>
              </a:rPr>
              <a:t>Using invocation authorization we can decide if a user is authorized to invoke a method before the method executes (preauthorization) or after the method execution is completed (</a:t>
            </a:r>
            <a:r>
              <a:rPr lang="en-US" sz="1800" dirty="0" err="1">
                <a:solidFill>
                  <a:schemeClr val="bg1"/>
                </a:solidFill>
              </a:rPr>
              <a:t>postauthorization</a:t>
            </a:r>
            <a:r>
              <a:rPr lang="en-US" sz="1800" dirty="0">
                <a:solidFill>
                  <a:schemeClr val="bg1"/>
                </a:solidFill>
              </a:rPr>
              <a:t>). For filtering the parameters before calling the method we can use Prefiltering </a:t>
            </a:r>
          </a:p>
        </p:txBody>
      </p:sp>
      <p:pic>
        <p:nvPicPr>
          <p:cNvPr id="5" name="Picture 4">
            <a:extLst>
              <a:ext uri="{FF2B5EF4-FFF2-40B4-BE49-F238E27FC236}">
                <a16:creationId xmlns:a16="http://schemas.microsoft.com/office/drawing/2014/main" id="{CFD08BB6-CF7B-1553-4B9A-D0CCD7D595A3}"/>
              </a:ext>
            </a:extLst>
          </p:cNvPr>
          <p:cNvPicPr>
            <a:picLocks noChangeAspect="1"/>
          </p:cNvPicPr>
          <p:nvPr/>
        </p:nvPicPr>
        <p:blipFill>
          <a:blip r:embed="rId3"/>
          <a:stretch>
            <a:fillRect/>
          </a:stretch>
        </p:blipFill>
        <p:spPr>
          <a:xfrm>
            <a:off x="5987321" y="1085850"/>
            <a:ext cx="5943600" cy="2343150"/>
          </a:xfrm>
          <a:prstGeom prst="rect">
            <a:avLst/>
          </a:prstGeom>
        </p:spPr>
      </p:pic>
      <p:pic>
        <p:nvPicPr>
          <p:cNvPr id="7" name="Picture 6">
            <a:extLst>
              <a:ext uri="{FF2B5EF4-FFF2-40B4-BE49-F238E27FC236}">
                <a16:creationId xmlns:a16="http://schemas.microsoft.com/office/drawing/2014/main" id="{0664A0F4-5D42-0D20-0F9A-59ABF2EC4A70}"/>
              </a:ext>
            </a:extLst>
          </p:cNvPr>
          <p:cNvPicPr>
            <a:picLocks noChangeAspect="1"/>
          </p:cNvPicPr>
          <p:nvPr/>
        </p:nvPicPr>
        <p:blipFill>
          <a:blip r:embed="rId4"/>
          <a:stretch>
            <a:fillRect/>
          </a:stretch>
        </p:blipFill>
        <p:spPr>
          <a:xfrm>
            <a:off x="5987321" y="3819525"/>
            <a:ext cx="5943600" cy="1952625"/>
          </a:xfrm>
          <a:prstGeom prst="rect">
            <a:avLst/>
          </a:prstGeom>
        </p:spPr>
      </p:pic>
      <p:sp>
        <p:nvSpPr>
          <p:cNvPr id="8" name="Text Placeholder 3">
            <a:extLst>
              <a:ext uri="{FF2B5EF4-FFF2-40B4-BE49-F238E27FC236}">
                <a16:creationId xmlns:a16="http://schemas.microsoft.com/office/drawing/2014/main" id="{6B322B4F-6898-90E6-C508-B8AEA45AE132}"/>
              </a:ext>
            </a:extLst>
          </p:cNvPr>
          <p:cNvSpPr txBox="1">
            <a:spLocks/>
          </p:cNvSpPr>
          <p:nvPr/>
        </p:nvSpPr>
        <p:spPr>
          <a:xfrm>
            <a:off x="454858" y="3429000"/>
            <a:ext cx="5157710" cy="30998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ü"/>
            </a:pPr>
            <a:r>
              <a:rPr lang="en-US" dirty="0">
                <a:solidFill>
                  <a:schemeClr val="bg1"/>
                </a:solidFill>
              </a:rPr>
              <a:t>For applying </a:t>
            </a:r>
            <a:r>
              <a:rPr lang="en-US" dirty="0" err="1">
                <a:solidFill>
                  <a:schemeClr val="bg1"/>
                </a:solidFill>
              </a:rPr>
              <a:t>postauthorization</a:t>
            </a:r>
            <a:r>
              <a:rPr lang="en-US" dirty="0">
                <a:solidFill>
                  <a:schemeClr val="bg1"/>
                </a:solidFill>
              </a:rPr>
              <a:t> rules below is the sample configuration:</a:t>
            </a:r>
          </a:p>
          <a:p>
            <a:pPr>
              <a:lnSpc>
                <a:spcPct val="100000"/>
              </a:lnSpc>
              <a:buFont typeface="Wingdings" panose="05000000000000000000" pitchFamily="2" charset="2"/>
              <a:buChar char="ü"/>
            </a:pPr>
            <a:r>
              <a:rPr lang="en-US" dirty="0">
                <a:solidFill>
                  <a:schemeClr val="bg1"/>
                </a:solidFill>
              </a:rPr>
              <a:t>When implementing complex authorization logic, we can separate the logic using a separate class that implements </a:t>
            </a:r>
            <a:r>
              <a:rPr lang="en-US" dirty="0" err="1">
                <a:solidFill>
                  <a:schemeClr val="bg1"/>
                </a:solidFill>
              </a:rPr>
              <a:t>PermisionEvaluator</a:t>
            </a:r>
            <a:r>
              <a:rPr lang="en-US" dirty="0">
                <a:solidFill>
                  <a:schemeClr val="bg1"/>
                </a:solidFill>
              </a:rPr>
              <a:t> and overwrite the method </a:t>
            </a:r>
            <a:r>
              <a:rPr lang="en-US" dirty="0" err="1">
                <a:solidFill>
                  <a:schemeClr val="bg1"/>
                </a:solidFill>
              </a:rPr>
              <a:t>hasPermission</a:t>
            </a:r>
            <a:r>
              <a:rPr lang="en-US" dirty="0">
                <a:solidFill>
                  <a:schemeClr val="bg1"/>
                </a:solidFill>
              </a:rPr>
              <a:t>() inside it which can be leveraged inside the </a:t>
            </a:r>
            <a:r>
              <a:rPr lang="en-US" dirty="0" err="1">
                <a:solidFill>
                  <a:schemeClr val="bg1"/>
                </a:solidFill>
              </a:rPr>
              <a:t>hasPermission</a:t>
            </a:r>
            <a:r>
              <a:rPr lang="en-US" dirty="0">
                <a:solidFill>
                  <a:schemeClr val="bg1"/>
                </a:solidFill>
              </a:rPr>
              <a:t> configurations</a:t>
            </a:r>
          </a:p>
        </p:txBody>
      </p:sp>
    </p:spTree>
    <p:extLst>
      <p:ext uri="{BB962C8B-B14F-4D97-AF65-F5344CB8AC3E}">
        <p14:creationId xmlns:p14="http://schemas.microsoft.com/office/powerpoint/2010/main" val="8802810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329118"/>
            <a:ext cx="11282288" cy="538696"/>
          </a:xfrm>
        </p:spPr>
        <p:txBody>
          <a:bodyPr/>
          <a:lstStyle/>
          <a:p>
            <a:pPr algn="ctr"/>
            <a:r>
              <a:rPr lang="en-US" dirty="0"/>
              <a:t>METHOD LEVEL SECURITY</a:t>
            </a:r>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6" y="867814"/>
            <a:ext cx="5241404" cy="2154836"/>
          </a:xfrm>
        </p:spPr>
        <p:txBody>
          <a:bodyPr>
            <a:normAutofit fontScale="92500" lnSpcReduction="10000"/>
          </a:bodyPr>
          <a:lstStyle/>
          <a:p>
            <a:pPr>
              <a:lnSpc>
                <a:spcPct val="100000"/>
              </a:lnSpc>
              <a:buFont typeface="Wingdings" panose="05000000000000000000" pitchFamily="2" charset="2"/>
              <a:buChar char="ü"/>
            </a:pPr>
            <a:r>
              <a:rPr lang="en-US" sz="1800" dirty="0">
                <a:solidFill>
                  <a:schemeClr val="bg1"/>
                </a:solidFill>
              </a:rPr>
              <a:t>If we have a scenario where we don’t want to control the invocation of the method but we want to make sure that the parameters sent and received to/from the method need to follow authorization rules or filtering criteria, then we can consider filtering.</a:t>
            </a:r>
          </a:p>
          <a:p>
            <a:pPr>
              <a:lnSpc>
                <a:spcPct val="100000"/>
              </a:lnSpc>
              <a:buFont typeface="Wingdings" panose="05000000000000000000" pitchFamily="2" charset="2"/>
              <a:buChar char="ü"/>
            </a:pPr>
            <a:r>
              <a:rPr lang="en-US" dirty="0">
                <a:solidFill>
                  <a:schemeClr val="bg1"/>
                </a:solidFill>
              </a:rPr>
              <a:t>For filtering the parameters before calling the method we can use</a:t>
            </a:r>
            <a:endParaRPr lang="en-US" sz="1800" dirty="0">
              <a:solidFill>
                <a:schemeClr val="bg1"/>
              </a:solidFill>
            </a:endParaRPr>
          </a:p>
        </p:txBody>
      </p:sp>
      <p:pic>
        <p:nvPicPr>
          <p:cNvPr id="6" name="Picture 5">
            <a:extLst>
              <a:ext uri="{FF2B5EF4-FFF2-40B4-BE49-F238E27FC236}">
                <a16:creationId xmlns:a16="http://schemas.microsoft.com/office/drawing/2014/main" id="{BCCCA0B7-37ED-F60B-19F6-4D1FD3228109}"/>
              </a:ext>
            </a:extLst>
          </p:cNvPr>
          <p:cNvPicPr>
            <a:picLocks noChangeAspect="1"/>
          </p:cNvPicPr>
          <p:nvPr/>
        </p:nvPicPr>
        <p:blipFill>
          <a:blip r:embed="rId3"/>
          <a:stretch>
            <a:fillRect/>
          </a:stretch>
        </p:blipFill>
        <p:spPr>
          <a:xfrm>
            <a:off x="6096000" y="867814"/>
            <a:ext cx="5641142" cy="1895475"/>
          </a:xfrm>
          <a:prstGeom prst="rect">
            <a:avLst/>
          </a:prstGeom>
        </p:spPr>
      </p:pic>
      <p:sp>
        <p:nvSpPr>
          <p:cNvPr id="9" name="Text Placeholder 3">
            <a:extLst>
              <a:ext uri="{FF2B5EF4-FFF2-40B4-BE49-F238E27FC236}">
                <a16:creationId xmlns:a16="http://schemas.microsoft.com/office/drawing/2014/main" id="{9B6C763C-7DF7-624F-3E35-AA205A7CBA96}"/>
              </a:ext>
            </a:extLst>
          </p:cNvPr>
          <p:cNvSpPr txBox="1">
            <a:spLocks/>
          </p:cNvSpPr>
          <p:nvPr/>
        </p:nvSpPr>
        <p:spPr>
          <a:xfrm>
            <a:off x="454856" y="3561346"/>
            <a:ext cx="5241404" cy="21548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panose="05000000000000000000" pitchFamily="2" charset="2"/>
              <a:buChar char="ü"/>
            </a:pPr>
            <a:r>
              <a:rPr lang="en-US" dirty="0">
                <a:solidFill>
                  <a:schemeClr val="bg1"/>
                </a:solidFill>
              </a:rPr>
              <a:t>For filtering the parameters after executing the method we can use </a:t>
            </a:r>
            <a:r>
              <a:rPr lang="en-US" dirty="0" err="1">
                <a:solidFill>
                  <a:schemeClr val="bg1"/>
                </a:solidFill>
              </a:rPr>
              <a:t>PostFilter</a:t>
            </a:r>
            <a:r>
              <a:rPr lang="en-US" dirty="0">
                <a:solidFill>
                  <a:schemeClr val="bg1"/>
                </a:solidFill>
              </a:rPr>
              <a:t> annotation.</a:t>
            </a:r>
          </a:p>
          <a:p>
            <a:pPr>
              <a:lnSpc>
                <a:spcPct val="100000"/>
              </a:lnSpc>
              <a:buFont typeface="Wingdings" panose="05000000000000000000" pitchFamily="2" charset="2"/>
              <a:buChar char="ü"/>
            </a:pPr>
            <a:r>
              <a:rPr lang="en-US" dirty="0">
                <a:solidFill>
                  <a:schemeClr val="bg1"/>
                </a:solidFill>
              </a:rPr>
              <a:t>We can use the @</a:t>
            </a:r>
            <a:r>
              <a:rPr lang="en-US" dirty="0" err="1">
                <a:solidFill>
                  <a:schemeClr val="bg1"/>
                </a:solidFill>
              </a:rPr>
              <a:t>PostFilter</a:t>
            </a:r>
            <a:r>
              <a:rPr lang="en-US" dirty="0">
                <a:solidFill>
                  <a:schemeClr val="bg1"/>
                </a:solidFill>
              </a:rPr>
              <a:t> on the Spring Data repository methods as well to filter any unwanted data coming from the database</a:t>
            </a:r>
          </a:p>
        </p:txBody>
      </p:sp>
      <p:pic>
        <p:nvPicPr>
          <p:cNvPr id="11" name="Picture 10">
            <a:extLst>
              <a:ext uri="{FF2B5EF4-FFF2-40B4-BE49-F238E27FC236}">
                <a16:creationId xmlns:a16="http://schemas.microsoft.com/office/drawing/2014/main" id="{073912D4-B314-C8CB-FDD8-C2D0BFDEAFC8}"/>
              </a:ext>
            </a:extLst>
          </p:cNvPr>
          <p:cNvPicPr>
            <a:picLocks noChangeAspect="1"/>
          </p:cNvPicPr>
          <p:nvPr/>
        </p:nvPicPr>
        <p:blipFill>
          <a:blip r:embed="rId4"/>
          <a:stretch>
            <a:fillRect/>
          </a:stretch>
        </p:blipFill>
        <p:spPr>
          <a:xfrm>
            <a:off x="6096000" y="3429000"/>
            <a:ext cx="5641142" cy="2027420"/>
          </a:xfrm>
          <a:prstGeom prst="rect">
            <a:avLst/>
          </a:prstGeom>
        </p:spPr>
      </p:pic>
    </p:spTree>
    <p:extLst>
      <p:ext uri="{BB962C8B-B14F-4D97-AF65-F5344CB8AC3E}">
        <p14:creationId xmlns:p14="http://schemas.microsoft.com/office/powerpoint/2010/main" val="441119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p:txBody>
          <a:bodyPr/>
          <a:lstStyle/>
          <a:p>
            <a:r>
              <a:rPr lang="en-US" dirty="0"/>
              <a:t>INTRODUCTION TO SPRING SECURITY (WHY)</a:t>
            </a:r>
            <a:br>
              <a:rPr lang="en-US" dirty="0"/>
            </a:br>
            <a:endParaRPr lang="en-US" dirty="0"/>
          </a:p>
        </p:txBody>
      </p:sp>
      <p:sp>
        <p:nvSpPr>
          <p:cNvPr id="3" name="Text Placeholder 2">
            <a:extLst>
              <a:ext uri="{FF2B5EF4-FFF2-40B4-BE49-F238E27FC236}">
                <a16:creationId xmlns:a16="http://schemas.microsoft.com/office/drawing/2014/main" id="{980004BA-4F47-4C5C-B300-EF35A2F015DB}"/>
              </a:ext>
            </a:extLst>
          </p:cNvPr>
          <p:cNvSpPr>
            <a:spLocks noGrp="1"/>
          </p:cNvSpPr>
          <p:nvPr>
            <p:ph type="body" sz="quarter" idx="11"/>
          </p:nvPr>
        </p:nvSpPr>
        <p:spPr/>
        <p:txBody>
          <a:bodyPr/>
          <a:lstStyle/>
          <a:p>
            <a:r>
              <a:rPr lang="en-US" dirty="0"/>
              <a:t>Application security is not fun and challenging to implement with our custom code/framework.</a:t>
            </a:r>
          </a:p>
          <a:p>
            <a:r>
              <a:rPr lang="en-US" dirty="0"/>
              <a:t>Spring Security built by a team at Spring who are good at security by considering all the security scenarios. Using Spring security, we can secure web apps with minimum configurations. So there is no need to re-invent the wheel here.</a:t>
            </a:r>
          </a:p>
          <a:p>
            <a:r>
              <a:rPr lang="en-US" dirty="0"/>
              <a:t>Spring Security handles the common security vulnerabilities like </a:t>
            </a:r>
            <a:r>
              <a:rPr lang="en-US" dirty="0" err="1"/>
              <a:t>CSRF</a:t>
            </a:r>
            <a:r>
              <a:rPr lang="en-US" dirty="0"/>
              <a:t>, </a:t>
            </a:r>
            <a:r>
              <a:rPr lang="en-US" dirty="0" err="1"/>
              <a:t>CORs</a:t>
            </a:r>
            <a:r>
              <a:rPr lang="en-US" dirty="0"/>
              <a:t> etc. For any security vulnerabilities identified, the framework will be patched immediately as it is being used by many organizations.</a:t>
            </a:r>
          </a:p>
          <a:p>
            <a:r>
              <a:rPr lang="en-US" dirty="0"/>
              <a:t>Using Spring Security we can secure our pages/API paths, enforce roles , method level security etc. with minimum configurations easily.</a:t>
            </a:r>
          </a:p>
          <a:p>
            <a:r>
              <a:rPr lang="en-US" dirty="0"/>
              <a:t>Spring security supports various standards of security to implement authentication, like using username/password authentication, </a:t>
            </a:r>
            <a:r>
              <a:rPr lang="en-US" dirty="0" err="1"/>
              <a:t>JWT</a:t>
            </a:r>
            <a:r>
              <a:rPr lang="en-US" dirty="0"/>
              <a:t> tokens, </a:t>
            </a:r>
            <a:r>
              <a:rPr lang="en-US" dirty="0" err="1"/>
              <a:t>OAuth2</a:t>
            </a:r>
            <a:r>
              <a:rPr lang="en-US" dirty="0"/>
              <a:t>, OpenID, etc.</a:t>
            </a:r>
          </a:p>
        </p:txBody>
      </p:sp>
    </p:spTree>
    <p:extLst>
      <p:ext uri="{BB962C8B-B14F-4D97-AF65-F5344CB8AC3E}">
        <p14:creationId xmlns:p14="http://schemas.microsoft.com/office/powerpoint/2010/main" val="18255595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83D1C0-AEBE-43F2-AF2A-23F080C327DF}"/>
              </a:ext>
            </a:extLst>
          </p:cNvPr>
          <p:cNvSpPr>
            <a:spLocks noGrp="1"/>
          </p:cNvSpPr>
          <p:nvPr>
            <p:ph type="body" sz="quarter" idx="15"/>
          </p:nvPr>
        </p:nvSpPr>
        <p:spPr/>
        <p:txBody>
          <a:bodyPr/>
          <a:lstStyle/>
          <a:p>
            <a:pPr lvl="0"/>
            <a:r>
              <a:rPr lang="en-US" dirty="0"/>
              <a:t>Introduction to </a:t>
            </a:r>
            <a:r>
              <a:rPr lang="en-US" dirty="0" err="1"/>
              <a:t>OAuth2</a:t>
            </a:r>
            <a:endParaRPr lang="en-US" dirty="0"/>
          </a:p>
        </p:txBody>
      </p:sp>
    </p:spTree>
    <p:extLst>
      <p:ext uri="{BB962C8B-B14F-4D97-AF65-F5344CB8AC3E}">
        <p14:creationId xmlns:p14="http://schemas.microsoft.com/office/powerpoint/2010/main" val="17481538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329118"/>
            <a:ext cx="11282288" cy="538696"/>
          </a:xfrm>
        </p:spPr>
        <p:txBody>
          <a:bodyPr/>
          <a:lstStyle/>
          <a:p>
            <a:pPr algn="ctr"/>
            <a:r>
              <a:rPr lang="en-US" dirty="0"/>
              <a:t>INTRO TO </a:t>
            </a:r>
            <a:r>
              <a:rPr lang="en-US" dirty="0" err="1"/>
              <a:t>OAUTH2</a:t>
            </a:r>
            <a:br>
              <a:rPr lang="en-US" dirty="0"/>
            </a:br>
            <a:r>
              <a:rPr lang="en-US" sz="2000" dirty="0"/>
              <a:t>PROBLEM THAT </a:t>
            </a:r>
            <a:r>
              <a:rPr lang="en-US" sz="2000" dirty="0" err="1"/>
              <a:t>OAUTH2</a:t>
            </a:r>
            <a:r>
              <a:rPr lang="en-US" sz="2000" dirty="0"/>
              <a:t> SOLVES</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7" y="1274164"/>
            <a:ext cx="11282287" cy="3357797"/>
          </a:xfrm>
        </p:spPr>
        <p:txBody>
          <a:bodyPr>
            <a:normAutofit/>
          </a:bodyPr>
          <a:lstStyle/>
          <a:p>
            <a:pPr>
              <a:lnSpc>
                <a:spcPct val="100000"/>
              </a:lnSpc>
              <a:buFont typeface="Wingdings" panose="05000000000000000000" pitchFamily="2" charset="2"/>
              <a:buChar char="ü"/>
            </a:pPr>
            <a:r>
              <a:rPr lang="en-US" sz="2000" b="1" dirty="0">
                <a:solidFill>
                  <a:schemeClr val="bg1"/>
                </a:solidFill>
              </a:rPr>
              <a:t>Scenario</a:t>
            </a:r>
            <a:r>
              <a:rPr lang="en-US" sz="2000" dirty="0">
                <a:solidFill>
                  <a:schemeClr val="bg1"/>
                </a:solidFill>
              </a:rPr>
              <a:t> : The twitter user want to use an third party website called </a:t>
            </a:r>
            <a:r>
              <a:rPr lang="en-US" sz="2000" dirty="0" err="1">
                <a:solidFill>
                  <a:schemeClr val="bg1"/>
                </a:solidFill>
              </a:rPr>
              <a:t>TweetAnalyzer</a:t>
            </a:r>
            <a:r>
              <a:rPr lang="en-US" sz="2000" dirty="0">
                <a:solidFill>
                  <a:schemeClr val="bg1"/>
                </a:solidFill>
              </a:rPr>
              <a:t>, to get some insights about his tweets data present inside Twitter App.</a:t>
            </a:r>
          </a:p>
          <a:p>
            <a:pPr lvl="1">
              <a:lnSpc>
                <a:spcPct val="100000"/>
              </a:lnSpc>
            </a:pPr>
            <a:r>
              <a:rPr lang="en-US" sz="1800" b="1" dirty="0">
                <a:solidFill>
                  <a:schemeClr val="bg1"/>
                </a:solidFill>
              </a:rPr>
              <a:t>With out </a:t>
            </a:r>
            <a:r>
              <a:rPr lang="en-US" sz="1800" b="1" dirty="0" err="1">
                <a:solidFill>
                  <a:schemeClr val="bg1"/>
                </a:solidFill>
              </a:rPr>
              <a:t>OAUTH2</a:t>
            </a:r>
            <a:r>
              <a:rPr lang="en-US" sz="1800" dirty="0">
                <a:solidFill>
                  <a:schemeClr val="bg1"/>
                </a:solidFill>
              </a:rPr>
              <a:t>: Twitter user has to share his twitter account credentials to the </a:t>
            </a:r>
            <a:r>
              <a:rPr lang="en-US" sz="1800" dirty="0" err="1">
                <a:solidFill>
                  <a:schemeClr val="bg1"/>
                </a:solidFill>
              </a:rPr>
              <a:t>TweetAnalyzer</a:t>
            </a:r>
            <a:r>
              <a:rPr lang="en-US" sz="1800" dirty="0">
                <a:solidFill>
                  <a:schemeClr val="bg1"/>
                </a:solidFill>
              </a:rPr>
              <a:t> website. Using user credentials, the </a:t>
            </a:r>
            <a:r>
              <a:rPr lang="en-US" sz="1800" dirty="0" err="1">
                <a:solidFill>
                  <a:schemeClr val="bg1"/>
                </a:solidFill>
              </a:rPr>
              <a:t>TweetAnalyzer</a:t>
            </a:r>
            <a:r>
              <a:rPr lang="en-US" sz="1800" dirty="0">
                <a:solidFill>
                  <a:schemeClr val="bg1"/>
                </a:solidFill>
              </a:rPr>
              <a:t> website will invoke the APIs of Twitter app to fetch the tweet details and post that generates for the end user. But it has a bigger disadvantage, the </a:t>
            </a:r>
            <a:r>
              <a:rPr lang="en-US" sz="1800" dirty="0" err="1">
                <a:solidFill>
                  <a:schemeClr val="bg1"/>
                </a:solidFill>
              </a:rPr>
              <a:t>TweetAnalyzer</a:t>
            </a:r>
            <a:r>
              <a:rPr lang="en-US" sz="1800" dirty="0">
                <a:solidFill>
                  <a:schemeClr val="bg1"/>
                </a:solidFill>
              </a:rPr>
              <a:t> can go fraud and make another operations on your behalf like change password, change email, make a rouge tweet etc.</a:t>
            </a:r>
          </a:p>
          <a:p>
            <a:pPr lvl="1">
              <a:lnSpc>
                <a:spcPct val="100000"/>
              </a:lnSpc>
            </a:pPr>
            <a:r>
              <a:rPr lang="en-US" sz="1800" b="1" dirty="0">
                <a:solidFill>
                  <a:schemeClr val="bg1"/>
                </a:solidFill>
              </a:rPr>
              <a:t>With </a:t>
            </a:r>
            <a:r>
              <a:rPr lang="en-US" sz="1800" b="1" dirty="0" err="1">
                <a:solidFill>
                  <a:schemeClr val="bg1"/>
                </a:solidFill>
              </a:rPr>
              <a:t>OAUTH2</a:t>
            </a:r>
            <a:r>
              <a:rPr lang="en-US" sz="1800" dirty="0">
                <a:solidFill>
                  <a:schemeClr val="bg1"/>
                </a:solidFill>
              </a:rPr>
              <a:t>: Twitter user doesn’t have to share his twitter account credentials to the </a:t>
            </a:r>
            <a:r>
              <a:rPr lang="en-US" sz="1800" dirty="0" err="1">
                <a:solidFill>
                  <a:schemeClr val="bg1"/>
                </a:solidFill>
              </a:rPr>
              <a:t>TweetAnalyzer</a:t>
            </a:r>
            <a:r>
              <a:rPr lang="en-US" sz="1800" dirty="0">
                <a:solidFill>
                  <a:schemeClr val="bg1"/>
                </a:solidFill>
              </a:rPr>
              <a:t> website. Instead he will let Twitter App to give a temporary access token to </a:t>
            </a:r>
            <a:r>
              <a:rPr lang="en-US" sz="1800" dirty="0" err="1">
                <a:solidFill>
                  <a:schemeClr val="bg1"/>
                </a:solidFill>
              </a:rPr>
              <a:t>TweetAnalyzer</a:t>
            </a:r>
            <a:r>
              <a:rPr lang="en-US" sz="1800" dirty="0">
                <a:solidFill>
                  <a:schemeClr val="bg1"/>
                </a:solidFill>
              </a:rPr>
              <a:t> with limited access like it can only read the tweets </a:t>
            </a:r>
            <a:r>
              <a:rPr lang="en-US" sz="1800" dirty="0" err="1">
                <a:solidFill>
                  <a:schemeClr val="bg1"/>
                </a:solidFill>
              </a:rPr>
              <a:t>data.With</a:t>
            </a:r>
            <a:r>
              <a:rPr lang="en-US" sz="1800" dirty="0">
                <a:solidFill>
                  <a:schemeClr val="bg1"/>
                </a:solidFill>
              </a:rPr>
              <a:t> this approach, the </a:t>
            </a:r>
            <a:r>
              <a:rPr lang="en-US" sz="1800" dirty="0" err="1">
                <a:solidFill>
                  <a:schemeClr val="bg1"/>
                </a:solidFill>
              </a:rPr>
              <a:t>TweetAnalyzer</a:t>
            </a:r>
            <a:r>
              <a:rPr lang="en-US" sz="1800" dirty="0">
                <a:solidFill>
                  <a:schemeClr val="bg1"/>
                </a:solidFill>
              </a:rPr>
              <a:t> can only read the tweets data and it can’t perform any other operation</a:t>
            </a:r>
          </a:p>
        </p:txBody>
      </p:sp>
      <p:pic>
        <p:nvPicPr>
          <p:cNvPr id="5" name="Picture 4">
            <a:extLst>
              <a:ext uri="{FF2B5EF4-FFF2-40B4-BE49-F238E27FC236}">
                <a16:creationId xmlns:a16="http://schemas.microsoft.com/office/drawing/2014/main" id="{02FDCA08-D3A2-2993-57E4-7D6F36AD5AD5}"/>
              </a:ext>
            </a:extLst>
          </p:cNvPr>
          <p:cNvPicPr>
            <a:picLocks noChangeAspect="1"/>
          </p:cNvPicPr>
          <p:nvPr/>
        </p:nvPicPr>
        <p:blipFill>
          <a:blip r:embed="rId2"/>
          <a:stretch>
            <a:fillRect/>
          </a:stretch>
        </p:blipFill>
        <p:spPr>
          <a:xfrm>
            <a:off x="633412" y="5038311"/>
            <a:ext cx="10925175" cy="971550"/>
          </a:xfrm>
          <a:prstGeom prst="rect">
            <a:avLst/>
          </a:prstGeom>
        </p:spPr>
      </p:pic>
    </p:spTree>
    <p:extLst>
      <p:ext uri="{BB962C8B-B14F-4D97-AF65-F5344CB8AC3E}">
        <p14:creationId xmlns:p14="http://schemas.microsoft.com/office/powerpoint/2010/main" val="3285986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329118"/>
            <a:ext cx="11282288" cy="538696"/>
          </a:xfrm>
        </p:spPr>
        <p:txBody>
          <a:bodyPr/>
          <a:lstStyle/>
          <a:p>
            <a:pPr algn="ctr"/>
            <a:r>
              <a:rPr lang="en-US" dirty="0"/>
              <a:t>INTRO TO </a:t>
            </a:r>
            <a:r>
              <a:rPr lang="en-US" dirty="0" err="1"/>
              <a:t>OAUTH2</a:t>
            </a:r>
            <a:br>
              <a:rPr lang="en-US" dirty="0"/>
            </a:br>
            <a:r>
              <a:rPr lang="en-US" sz="2000" dirty="0"/>
              <a:t>PROBLEM THAT </a:t>
            </a:r>
            <a:r>
              <a:rPr lang="en-US" sz="2000" dirty="0" err="1"/>
              <a:t>OAUTH2</a:t>
            </a:r>
            <a:r>
              <a:rPr lang="en-US" sz="2000" dirty="0"/>
              <a:t> SOLVES</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7" y="1274165"/>
            <a:ext cx="11282287" cy="1612638"/>
          </a:xfrm>
        </p:spPr>
        <p:txBody>
          <a:bodyPr>
            <a:normAutofit/>
          </a:bodyPr>
          <a:lstStyle/>
          <a:p>
            <a:pPr>
              <a:lnSpc>
                <a:spcPct val="100000"/>
              </a:lnSpc>
            </a:pPr>
            <a:r>
              <a:rPr lang="en-US" sz="1800" dirty="0">
                <a:solidFill>
                  <a:schemeClr val="bg1"/>
                </a:solidFill>
              </a:rPr>
              <a:t>If a Bank has multiple websites supporting accounts, loans, cards etc. Without </a:t>
            </a:r>
            <a:r>
              <a:rPr lang="en-US" sz="1800" dirty="0" err="1">
                <a:solidFill>
                  <a:schemeClr val="bg1"/>
                </a:solidFill>
              </a:rPr>
              <a:t>OAUTH2</a:t>
            </a:r>
            <a:r>
              <a:rPr lang="en-US" dirty="0">
                <a:solidFill>
                  <a:schemeClr val="bg1"/>
                </a:solidFill>
              </a:rPr>
              <a:t>, the Bank customers has to register and maintain different user profiles all the 3 systems</a:t>
            </a:r>
          </a:p>
          <a:p>
            <a:pPr>
              <a:lnSpc>
                <a:spcPct val="100000"/>
              </a:lnSpc>
            </a:pPr>
            <a:r>
              <a:rPr lang="en-US" sz="1800" dirty="0">
                <a:solidFill>
                  <a:schemeClr val="bg1"/>
                </a:solidFill>
              </a:rPr>
              <a:t>Even the </a:t>
            </a:r>
            <a:r>
              <a:rPr lang="en-US" sz="1800" dirty="0" err="1">
                <a:solidFill>
                  <a:schemeClr val="bg1"/>
                </a:solidFill>
              </a:rPr>
              <a:t>AuthN</a:t>
            </a:r>
            <a:r>
              <a:rPr lang="en-US" sz="1800" dirty="0">
                <a:solidFill>
                  <a:schemeClr val="bg1"/>
                </a:solidFill>
              </a:rPr>
              <a:t> &amp; </a:t>
            </a:r>
            <a:r>
              <a:rPr lang="en-US" sz="1800" dirty="0" err="1">
                <a:solidFill>
                  <a:schemeClr val="bg1"/>
                </a:solidFill>
              </a:rPr>
              <a:t>AuthZ</a:t>
            </a:r>
            <a:r>
              <a:rPr lang="en-US" sz="1800" dirty="0">
                <a:solidFill>
                  <a:schemeClr val="bg1"/>
                </a:solidFill>
              </a:rPr>
              <a:t> logic security standar</a:t>
            </a:r>
            <a:r>
              <a:rPr lang="en-US" dirty="0">
                <a:solidFill>
                  <a:schemeClr val="bg1"/>
                </a:solidFill>
              </a:rPr>
              <a:t>ds will be duplicated in all the 3 websites.</a:t>
            </a:r>
          </a:p>
          <a:p>
            <a:pPr>
              <a:lnSpc>
                <a:spcPct val="100000"/>
              </a:lnSpc>
            </a:pPr>
            <a:r>
              <a:rPr lang="en-US" sz="1800" dirty="0">
                <a:solidFill>
                  <a:schemeClr val="bg1"/>
                </a:solidFill>
              </a:rPr>
              <a:t>Any future changes or enhancements around security, authentications etc. nee</a:t>
            </a:r>
            <a:r>
              <a:rPr lang="en-US" dirty="0">
                <a:solidFill>
                  <a:schemeClr val="bg1"/>
                </a:solidFill>
              </a:rPr>
              <a:t>d to done in all the places</a:t>
            </a:r>
            <a:endParaRPr lang="en-US" sz="1800" dirty="0">
              <a:solidFill>
                <a:schemeClr val="bg1"/>
              </a:solidFill>
            </a:endParaRPr>
          </a:p>
        </p:txBody>
      </p:sp>
      <p:pic>
        <p:nvPicPr>
          <p:cNvPr id="6" name="Picture 5">
            <a:extLst>
              <a:ext uri="{FF2B5EF4-FFF2-40B4-BE49-F238E27FC236}">
                <a16:creationId xmlns:a16="http://schemas.microsoft.com/office/drawing/2014/main" id="{13A89AEF-0D50-1737-0DBA-52BD93A9E1CD}"/>
              </a:ext>
            </a:extLst>
          </p:cNvPr>
          <p:cNvPicPr>
            <a:picLocks noChangeAspect="1"/>
          </p:cNvPicPr>
          <p:nvPr/>
        </p:nvPicPr>
        <p:blipFill>
          <a:blip r:embed="rId2"/>
          <a:stretch>
            <a:fillRect/>
          </a:stretch>
        </p:blipFill>
        <p:spPr>
          <a:xfrm>
            <a:off x="2805815" y="2886802"/>
            <a:ext cx="6580370" cy="3703657"/>
          </a:xfrm>
          <a:prstGeom prst="rect">
            <a:avLst/>
          </a:prstGeom>
        </p:spPr>
      </p:pic>
    </p:spTree>
    <p:extLst>
      <p:ext uri="{BB962C8B-B14F-4D97-AF65-F5344CB8AC3E}">
        <p14:creationId xmlns:p14="http://schemas.microsoft.com/office/powerpoint/2010/main" val="26517874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329118"/>
            <a:ext cx="11282288" cy="538696"/>
          </a:xfrm>
        </p:spPr>
        <p:txBody>
          <a:bodyPr/>
          <a:lstStyle/>
          <a:p>
            <a:pPr algn="ctr"/>
            <a:r>
              <a:rPr lang="en-US" dirty="0"/>
              <a:t>INTRODUCTION TO </a:t>
            </a:r>
            <a:r>
              <a:rPr lang="en-US" dirty="0" err="1"/>
              <a:t>OAUTH2</a:t>
            </a:r>
            <a:br>
              <a:rPr lang="en-US" dirty="0"/>
            </a:b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7" y="867814"/>
            <a:ext cx="11282287" cy="5661068"/>
          </a:xfrm>
        </p:spPr>
        <p:txBody>
          <a:bodyPr>
            <a:normAutofit/>
          </a:bodyPr>
          <a:lstStyle/>
          <a:p>
            <a:pPr>
              <a:lnSpc>
                <a:spcPct val="100000"/>
              </a:lnSpc>
              <a:buFont typeface="Wingdings" panose="05000000000000000000" pitchFamily="2" charset="2"/>
              <a:buChar char="ü"/>
            </a:pPr>
            <a:r>
              <a:rPr lang="en-US" b="1" dirty="0" err="1">
                <a:solidFill>
                  <a:schemeClr val="bg1"/>
                </a:solidFill>
              </a:rPr>
              <a:t>Oauth</a:t>
            </a:r>
            <a:r>
              <a:rPr lang="en-US" dirty="0">
                <a:solidFill>
                  <a:schemeClr val="bg1"/>
                </a:solidFill>
              </a:rPr>
              <a:t> stands for Open Authorization. It’s a free and open protocol, built on IETF standards and licenses from Open Web Foundation.</a:t>
            </a:r>
          </a:p>
          <a:p>
            <a:pPr>
              <a:lnSpc>
                <a:spcPct val="100000"/>
              </a:lnSpc>
              <a:buFont typeface="Wingdings" panose="05000000000000000000" pitchFamily="2" charset="2"/>
              <a:buChar char="ü"/>
            </a:pPr>
            <a:r>
              <a:rPr lang="en-US" b="1" dirty="0" err="1">
                <a:solidFill>
                  <a:schemeClr val="bg1"/>
                </a:solidFill>
              </a:rPr>
              <a:t>Oauth</a:t>
            </a:r>
            <a:r>
              <a:rPr lang="en-US" b="1" dirty="0">
                <a:solidFill>
                  <a:schemeClr val="bg1"/>
                </a:solidFill>
              </a:rPr>
              <a:t> 2.0 </a:t>
            </a:r>
            <a:r>
              <a:rPr lang="en-US" dirty="0">
                <a:solidFill>
                  <a:schemeClr val="bg1"/>
                </a:solidFill>
              </a:rPr>
              <a:t>is a security standard where you give one application permission to access your data in another application . The steps to grant permission, or consent, are often referred to as authorization or even delegated authorization. You authorize one application to access your data, use features in another application on your behalf, without giving them your password.</a:t>
            </a:r>
          </a:p>
          <a:p>
            <a:pPr>
              <a:lnSpc>
                <a:spcPct val="100000"/>
              </a:lnSpc>
              <a:buFont typeface="Wingdings" panose="05000000000000000000" pitchFamily="2" charset="2"/>
              <a:buChar char="ü"/>
            </a:pPr>
            <a:r>
              <a:rPr lang="en-US" sz="1800" dirty="0">
                <a:solidFill>
                  <a:schemeClr val="bg1"/>
                </a:solidFill>
              </a:rPr>
              <a:t>In many ways, you can think of the OAuth token as a “access card” at any office/hotel. These tokens provides limited access to someone, without handing over full control in the form of the master key.</a:t>
            </a:r>
          </a:p>
          <a:p>
            <a:pPr>
              <a:lnSpc>
                <a:spcPct val="100000"/>
              </a:lnSpc>
              <a:buFont typeface="Wingdings" panose="05000000000000000000" pitchFamily="2" charset="2"/>
              <a:buChar char="ü"/>
            </a:pPr>
            <a:r>
              <a:rPr lang="en-US" dirty="0">
                <a:solidFill>
                  <a:schemeClr val="bg1"/>
                </a:solidFill>
              </a:rPr>
              <a:t>The </a:t>
            </a:r>
            <a:r>
              <a:rPr lang="en-US" dirty="0" err="1">
                <a:solidFill>
                  <a:schemeClr val="bg1"/>
                </a:solidFill>
              </a:rPr>
              <a:t>Oauth</a:t>
            </a:r>
            <a:r>
              <a:rPr lang="en-US" dirty="0">
                <a:solidFill>
                  <a:schemeClr val="bg1"/>
                </a:solidFill>
              </a:rPr>
              <a:t> framework specifies several grant types of different use cases, as well as a framework for creating new grant types</a:t>
            </a:r>
          </a:p>
          <a:p>
            <a:pPr lvl="8">
              <a:lnSpc>
                <a:spcPct val="100000"/>
              </a:lnSpc>
            </a:pPr>
            <a:r>
              <a:rPr lang="en-US" b="1" dirty="0">
                <a:solidFill>
                  <a:schemeClr val="bg1"/>
                </a:solidFill>
              </a:rPr>
              <a:t>Authorization Code</a:t>
            </a:r>
          </a:p>
          <a:p>
            <a:pPr lvl="8">
              <a:lnSpc>
                <a:spcPct val="100000"/>
              </a:lnSpc>
            </a:pPr>
            <a:r>
              <a:rPr lang="en-US" b="1" dirty="0" err="1">
                <a:solidFill>
                  <a:schemeClr val="bg1"/>
                </a:solidFill>
              </a:rPr>
              <a:t>PKCE</a:t>
            </a:r>
            <a:endParaRPr lang="en-US" b="1" dirty="0">
              <a:solidFill>
                <a:schemeClr val="bg1"/>
              </a:solidFill>
            </a:endParaRPr>
          </a:p>
          <a:p>
            <a:pPr lvl="8">
              <a:lnSpc>
                <a:spcPct val="100000"/>
              </a:lnSpc>
            </a:pPr>
            <a:r>
              <a:rPr lang="en-US" b="1" dirty="0">
                <a:solidFill>
                  <a:schemeClr val="bg1"/>
                </a:solidFill>
              </a:rPr>
              <a:t>Client Credentials</a:t>
            </a:r>
          </a:p>
          <a:p>
            <a:pPr lvl="8">
              <a:lnSpc>
                <a:spcPct val="100000"/>
              </a:lnSpc>
            </a:pPr>
            <a:r>
              <a:rPr lang="en-US" b="1" dirty="0">
                <a:solidFill>
                  <a:schemeClr val="bg1"/>
                </a:solidFill>
              </a:rPr>
              <a:t>Device Code</a:t>
            </a:r>
          </a:p>
          <a:p>
            <a:pPr lvl="8">
              <a:lnSpc>
                <a:spcPct val="100000"/>
              </a:lnSpc>
            </a:pPr>
            <a:r>
              <a:rPr lang="en-US" b="1" dirty="0" err="1">
                <a:solidFill>
                  <a:schemeClr val="bg1"/>
                </a:solidFill>
              </a:rPr>
              <a:t>Refesh</a:t>
            </a:r>
            <a:r>
              <a:rPr lang="en-US" b="1" dirty="0">
                <a:solidFill>
                  <a:schemeClr val="bg1"/>
                </a:solidFill>
              </a:rPr>
              <a:t> Token</a:t>
            </a:r>
          </a:p>
          <a:p>
            <a:pPr lvl="8">
              <a:lnSpc>
                <a:spcPct val="100000"/>
              </a:lnSpc>
            </a:pPr>
            <a:r>
              <a:rPr lang="en-US" b="1" dirty="0">
                <a:solidFill>
                  <a:schemeClr val="bg1"/>
                </a:solidFill>
              </a:rPr>
              <a:t>Implicit Flow (Legacy)</a:t>
            </a:r>
          </a:p>
          <a:p>
            <a:pPr lvl="8">
              <a:lnSpc>
                <a:spcPct val="100000"/>
              </a:lnSpc>
            </a:pPr>
            <a:r>
              <a:rPr lang="en-US" b="1" dirty="0">
                <a:solidFill>
                  <a:schemeClr val="bg1"/>
                </a:solidFill>
              </a:rPr>
              <a:t>Password Grant (Legacy)</a:t>
            </a:r>
          </a:p>
        </p:txBody>
      </p:sp>
    </p:spTree>
    <p:extLst>
      <p:ext uri="{BB962C8B-B14F-4D97-AF65-F5344CB8AC3E}">
        <p14:creationId xmlns:p14="http://schemas.microsoft.com/office/powerpoint/2010/main" val="8245443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a:t>INTRODUCTION TO </a:t>
            </a:r>
            <a:r>
              <a:rPr lang="en-US" dirty="0" err="1"/>
              <a:t>OAUTH2</a:t>
            </a:r>
            <a:br>
              <a:rPr lang="en-US" dirty="0"/>
            </a:b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1334125" y="732903"/>
            <a:ext cx="10403019" cy="5398074"/>
          </a:xfrm>
        </p:spPr>
        <p:txBody>
          <a:bodyPr>
            <a:normAutofit/>
          </a:bodyPr>
          <a:lstStyle/>
          <a:p>
            <a:pPr marL="0" indent="0">
              <a:lnSpc>
                <a:spcPct val="100000"/>
              </a:lnSpc>
              <a:buNone/>
            </a:pPr>
            <a:r>
              <a:rPr lang="en-US" b="1" dirty="0">
                <a:solidFill>
                  <a:schemeClr val="bg1"/>
                </a:solidFill>
              </a:rPr>
              <a:t>Resource owner </a:t>
            </a:r>
            <a:r>
              <a:rPr lang="en-US" dirty="0">
                <a:solidFill>
                  <a:schemeClr val="bg1"/>
                </a:solidFill>
              </a:rPr>
              <a:t>– It is you the end user. In the scenario of </a:t>
            </a:r>
            <a:r>
              <a:rPr lang="en-US" dirty="0" err="1">
                <a:solidFill>
                  <a:schemeClr val="bg1"/>
                </a:solidFill>
              </a:rPr>
              <a:t>TweetAnalyzer</a:t>
            </a:r>
            <a:r>
              <a:rPr lang="en-US" dirty="0">
                <a:solidFill>
                  <a:schemeClr val="bg1"/>
                </a:solidFill>
              </a:rPr>
              <a:t>, the end user who want to use the </a:t>
            </a:r>
            <a:r>
              <a:rPr lang="en-US" dirty="0" err="1">
                <a:solidFill>
                  <a:schemeClr val="bg1"/>
                </a:solidFill>
              </a:rPr>
              <a:t>TweetAnalyzer</a:t>
            </a:r>
            <a:r>
              <a:rPr lang="en-US" dirty="0">
                <a:solidFill>
                  <a:schemeClr val="bg1"/>
                </a:solidFill>
              </a:rPr>
              <a:t> website to get insights about this tweets. In other words, the end user owns the resources(Tweets), that why we call him as </a:t>
            </a:r>
            <a:r>
              <a:rPr lang="en-US" dirty="0" err="1">
                <a:solidFill>
                  <a:schemeClr val="bg1"/>
                </a:solidFill>
              </a:rPr>
              <a:t>Resouce</a:t>
            </a:r>
            <a:r>
              <a:rPr lang="en-US" dirty="0">
                <a:solidFill>
                  <a:schemeClr val="bg1"/>
                </a:solidFill>
              </a:rPr>
              <a:t> owner</a:t>
            </a:r>
          </a:p>
          <a:p>
            <a:pPr marL="0" indent="0">
              <a:lnSpc>
                <a:spcPct val="100000"/>
              </a:lnSpc>
              <a:buNone/>
            </a:pPr>
            <a:r>
              <a:rPr lang="en-US" b="1" dirty="0">
                <a:solidFill>
                  <a:schemeClr val="bg1"/>
                </a:solidFill>
              </a:rPr>
              <a:t>Client </a:t>
            </a:r>
            <a:r>
              <a:rPr lang="en-US" dirty="0">
                <a:solidFill>
                  <a:schemeClr val="bg1"/>
                </a:solidFill>
              </a:rPr>
              <a:t>– The </a:t>
            </a:r>
            <a:r>
              <a:rPr lang="en-US" dirty="0" err="1">
                <a:solidFill>
                  <a:schemeClr val="bg1"/>
                </a:solidFill>
              </a:rPr>
              <a:t>TweetAnalyzer</a:t>
            </a:r>
            <a:r>
              <a:rPr lang="en-US" dirty="0">
                <a:solidFill>
                  <a:schemeClr val="bg1"/>
                </a:solidFill>
              </a:rPr>
              <a:t> website is the client here as it is the one which interacts with Twitter after taking permission from the resource owner/end user.</a:t>
            </a:r>
            <a:endParaRPr lang="en-US" b="1" dirty="0">
              <a:solidFill>
                <a:schemeClr val="bg1"/>
              </a:solidFill>
            </a:endParaRPr>
          </a:p>
          <a:p>
            <a:pPr marL="0" indent="0">
              <a:lnSpc>
                <a:spcPct val="100000"/>
              </a:lnSpc>
              <a:buNone/>
            </a:pPr>
            <a:r>
              <a:rPr lang="en-US" b="1" dirty="0">
                <a:solidFill>
                  <a:schemeClr val="bg1"/>
                </a:solidFill>
              </a:rPr>
              <a:t>Authorization Server </a:t>
            </a:r>
            <a:r>
              <a:rPr lang="en-US" dirty="0">
                <a:solidFill>
                  <a:schemeClr val="bg1"/>
                </a:solidFill>
              </a:rPr>
              <a:t>– This is the server which knows about resource owner. In other words, resource owner should have an account in this server. In the scenario of </a:t>
            </a:r>
            <a:r>
              <a:rPr lang="en-US" dirty="0" err="1">
                <a:solidFill>
                  <a:schemeClr val="bg1"/>
                </a:solidFill>
              </a:rPr>
              <a:t>TweetAnalyzer</a:t>
            </a:r>
            <a:r>
              <a:rPr lang="en-US" dirty="0">
                <a:solidFill>
                  <a:schemeClr val="bg1"/>
                </a:solidFill>
              </a:rPr>
              <a:t>, the Twitter </a:t>
            </a:r>
            <a:r>
              <a:rPr lang="en-US" dirty="0" err="1">
                <a:solidFill>
                  <a:schemeClr val="bg1"/>
                </a:solidFill>
              </a:rPr>
              <a:t>servedr</a:t>
            </a:r>
            <a:r>
              <a:rPr lang="en-US" dirty="0">
                <a:solidFill>
                  <a:schemeClr val="bg1"/>
                </a:solidFill>
              </a:rPr>
              <a:t> which has authorization logic acts as Authorization server.</a:t>
            </a:r>
          </a:p>
          <a:p>
            <a:pPr marL="0" indent="0">
              <a:lnSpc>
                <a:spcPct val="100000"/>
              </a:lnSpc>
              <a:buNone/>
            </a:pPr>
            <a:r>
              <a:rPr lang="en-US" b="1" dirty="0">
                <a:solidFill>
                  <a:schemeClr val="bg1"/>
                </a:solidFill>
              </a:rPr>
              <a:t>Resource Server </a:t>
            </a:r>
            <a:r>
              <a:rPr lang="en-US" dirty="0">
                <a:solidFill>
                  <a:schemeClr val="bg1"/>
                </a:solidFill>
              </a:rPr>
              <a:t>– This is the server where the APIs, services that client want to consume are hosted. In the scenario of </a:t>
            </a:r>
            <a:r>
              <a:rPr lang="en-US" dirty="0" err="1">
                <a:solidFill>
                  <a:schemeClr val="bg1"/>
                </a:solidFill>
              </a:rPr>
              <a:t>TweetAnalyzer</a:t>
            </a:r>
            <a:r>
              <a:rPr lang="en-US" dirty="0">
                <a:solidFill>
                  <a:schemeClr val="bg1"/>
                </a:solidFill>
              </a:rPr>
              <a:t>, the Twitter server which has APIs like /</a:t>
            </a:r>
            <a:r>
              <a:rPr lang="en-US" dirty="0" err="1">
                <a:solidFill>
                  <a:schemeClr val="bg1"/>
                </a:solidFill>
              </a:rPr>
              <a:t>getTweets</a:t>
            </a:r>
            <a:r>
              <a:rPr lang="en-US" dirty="0">
                <a:solidFill>
                  <a:schemeClr val="bg1"/>
                </a:solidFill>
              </a:rPr>
              <a:t> etc. logic implemented. In smaller organizations, a single server can acts as both resource server and auth server.</a:t>
            </a:r>
          </a:p>
          <a:p>
            <a:pPr marL="0" indent="0">
              <a:lnSpc>
                <a:spcPct val="100000"/>
              </a:lnSpc>
              <a:buNone/>
            </a:pPr>
            <a:r>
              <a:rPr lang="en-US" b="1" dirty="0">
                <a:solidFill>
                  <a:schemeClr val="bg1"/>
                </a:solidFill>
              </a:rPr>
              <a:t>Scopes </a:t>
            </a:r>
            <a:r>
              <a:rPr lang="en-US" dirty="0">
                <a:solidFill>
                  <a:schemeClr val="bg1"/>
                </a:solidFill>
              </a:rPr>
              <a:t>– These are the granular permissions the Client wants, such as access to data or to perform certain actions. In the scenario of </a:t>
            </a:r>
            <a:r>
              <a:rPr lang="en-US" dirty="0" err="1">
                <a:solidFill>
                  <a:schemeClr val="bg1"/>
                </a:solidFill>
              </a:rPr>
              <a:t>TweetAnalyzer</a:t>
            </a:r>
            <a:r>
              <a:rPr lang="en-US" dirty="0">
                <a:solidFill>
                  <a:schemeClr val="bg1"/>
                </a:solidFill>
              </a:rPr>
              <a:t>, the Auth server can issue an access token to client with the scope of only READ TWEETS</a:t>
            </a:r>
          </a:p>
        </p:txBody>
      </p:sp>
      <p:pic>
        <p:nvPicPr>
          <p:cNvPr id="7" name="Picture 6">
            <a:extLst>
              <a:ext uri="{FF2B5EF4-FFF2-40B4-BE49-F238E27FC236}">
                <a16:creationId xmlns:a16="http://schemas.microsoft.com/office/drawing/2014/main" id="{C49E601E-22C9-FED0-C3A6-1300B7BFE18D}"/>
              </a:ext>
            </a:extLst>
          </p:cNvPr>
          <p:cNvPicPr>
            <a:picLocks noChangeAspect="1"/>
          </p:cNvPicPr>
          <p:nvPr/>
        </p:nvPicPr>
        <p:blipFill>
          <a:blip r:embed="rId2"/>
          <a:stretch>
            <a:fillRect/>
          </a:stretch>
        </p:blipFill>
        <p:spPr>
          <a:xfrm>
            <a:off x="295431" y="732903"/>
            <a:ext cx="838200" cy="914400"/>
          </a:xfrm>
          <a:prstGeom prst="rect">
            <a:avLst/>
          </a:prstGeom>
        </p:spPr>
      </p:pic>
      <p:pic>
        <p:nvPicPr>
          <p:cNvPr id="9" name="Picture 8">
            <a:extLst>
              <a:ext uri="{FF2B5EF4-FFF2-40B4-BE49-F238E27FC236}">
                <a16:creationId xmlns:a16="http://schemas.microsoft.com/office/drawing/2014/main" id="{138D90CA-C10D-ED3A-73DC-723A5E031C1D}"/>
              </a:ext>
            </a:extLst>
          </p:cNvPr>
          <p:cNvPicPr>
            <a:picLocks noChangeAspect="1"/>
          </p:cNvPicPr>
          <p:nvPr/>
        </p:nvPicPr>
        <p:blipFill>
          <a:blip r:embed="rId3"/>
          <a:stretch>
            <a:fillRect/>
          </a:stretch>
        </p:blipFill>
        <p:spPr>
          <a:xfrm>
            <a:off x="278488" y="1709476"/>
            <a:ext cx="857250" cy="742950"/>
          </a:xfrm>
          <a:prstGeom prst="rect">
            <a:avLst/>
          </a:prstGeom>
        </p:spPr>
      </p:pic>
      <p:pic>
        <p:nvPicPr>
          <p:cNvPr id="11" name="Picture 10">
            <a:extLst>
              <a:ext uri="{FF2B5EF4-FFF2-40B4-BE49-F238E27FC236}">
                <a16:creationId xmlns:a16="http://schemas.microsoft.com/office/drawing/2014/main" id="{CB15DAB8-9AB7-7A1C-0C0B-84D3C63C3E0C}"/>
              </a:ext>
            </a:extLst>
          </p:cNvPr>
          <p:cNvPicPr>
            <a:picLocks noChangeAspect="1"/>
          </p:cNvPicPr>
          <p:nvPr/>
        </p:nvPicPr>
        <p:blipFill>
          <a:blip r:embed="rId4"/>
          <a:stretch>
            <a:fillRect/>
          </a:stretch>
        </p:blipFill>
        <p:spPr>
          <a:xfrm>
            <a:off x="295431" y="2483493"/>
            <a:ext cx="857250" cy="819150"/>
          </a:xfrm>
          <a:prstGeom prst="rect">
            <a:avLst/>
          </a:prstGeom>
        </p:spPr>
      </p:pic>
      <p:pic>
        <p:nvPicPr>
          <p:cNvPr id="13" name="Picture 12">
            <a:extLst>
              <a:ext uri="{FF2B5EF4-FFF2-40B4-BE49-F238E27FC236}">
                <a16:creationId xmlns:a16="http://schemas.microsoft.com/office/drawing/2014/main" id="{7940AE3F-E144-85B0-A2D4-9C1531CA27DC}"/>
              </a:ext>
            </a:extLst>
          </p:cNvPr>
          <p:cNvPicPr>
            <a:picLocks noChangeAspect="1"/>
          </p:cNvPicPr>
          <p:nvPr/>
        </p:nvPicPr>
        <p:blipFill>
          <a:blip r:embed="rId5"/>
          <a:stretch>
            <a:fillRect/>
          </a:stretch>
        </p:blipFill>
        <p:spPr>
          <a:xfrm>
            <a:off x="295431" y="3397893"/>
            <a:ext cx="857250" cy="866775"/>
          </a:xfrm>
          <a:prstGeom prst="rect">
            <a:avLst/>
          </a:prstGeom>
        </p:spPr>
      </p:pic>
      <p:pic>
        <p:nvPicPr>
          <p:cNvPr id="15" name="Picture 14">
            <a:extLst>
              <a:ext uri="{FF2B5EF4-FFF2-40B4-BE49-F238E27FC236}">
                <a16:creationId xmlns:a16="http://schemas.microsoft.com/office/drawing/2014/main" id="{D0CC65B9-BD33-C9D0-8744-DF2914500BA5}"/>
              </a:ext>
            </a:extLst>
          </p:cNvPr>
          <p:cNvPicPr>
            <a:picLocks noChangeAspect="1"/>
          </p:cNvPicPr>
          <p:nvPr/>
        </p:nvPicPr>
        <p:blipFill>
          <a:blip r:embed="rId6"/>
          <a:stretch>
            <a:fillRect/>
          </a:stretch>
        </p:blipFill>
        <p:spPr>
          <a:xfrm>
            <a:off x="295432" y="4551075"/>
            <a:ext cx="835700" cy="866775"/>
          </a:xfrm>
          <a:prstGeom prst="rect">
            <a:avLst/>
          </a:prstGeom>
        </p:spPr>
      </p:pic>
    </p:spTree>
    <p:extLst>
      <p:ext uri="{BB962C8B-B14F-4D97-AF65-F5344CB8AC3E}">
        <p14:creationId xmlns:p14="http://schemas.microsoft.com/office/powerpoint/2010/main" val="227916314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68966-EC82-4EBE-A360-B61373EF9563}"/>
              </a:ext>
            </a:extLst>
          </p:cNvPr>
          <p:cNvSpPr>
            <a:spLocks noGrp="1"/>
          </p:cNvSpPr>
          <p:nvPr>
            <p:ph type="title"/>
          </p:nvPr>
        </p:nvSpPr>
        <p:spPr>
          <a:xfrm>
            <a:off x="348914" y="405446"/>
            <a:ext cx="11658207" cy="538696"/>
          </a:xfrm>
        </p:spPr>
        <p:txBody>
          <a:bodyPr/>
          <a:lstStyle/>
          <a:p>
            <a:pPr algn="ctr"/>
            <a:r>
              <a:rPr lang="en-US" dirty="0" err="1"/>
              <a:t>OAUTH2</a:t>
            </a:r>
            <a:r>
              <a:rPr lang="en-US" dirty="0"/>
              <a:t> SAMPLE FLOW (</a:t>
            </a:r>
            <a:r>
              <a:rPr lang="en-US" dirty="0" err="1"/>
              <a:t>TWEETANALYZER</a:t>
            </a:r>
            <a:r>
              <a:rPr lang="en-US" dirty="0"/>
              <a:t> SCENARIO)</a:t>
            </a:r>
          </a:p>
        </p:txBody>
      </p:sp>
      <p:pic>
        <p:nvPicPr>
          <p:cNvPr id="16" name="Picture 15">
            <a:extLst>
              <a:ext uri="{FF2B5EF4-FFF2-40B4-BE49-F238E27FC236}">
                <a16:creationId xmlns:a16="http://schemas.microsoft.com/office/drawing/2014/main" id="{68C06468-4E79-FB5E-A43E-CD12B6AE9524}"/>
              </a:ext>
            </a:extLst>
          </p:cNvPr>
          <p:cNvPicPr>
            <a:picLocks noChangeAspect="1"/>
          </p:cNvPicPr>
          <p:nvPr/>
        </p:nvPicPr>
        <p:blipFill>
          <a:blip r:embed="rId2"/>
          <a:stretch>
            <a:fillRect/>
          </a:stretch>
        </p:blipFill>
        <p:spPr>
          <a:xfrm>
            <a:off x="348914" y="1315776"/>
            <a:ext cx="5602181" cy="1438275"/>
          </a:xfrm>
          <a:prstGeom prst="rect">
            <a:avLst/>
          </a:prstGeom>
        </p:spPr>
      </p:pic>
      <p:pic>
        <p:nvPicPr>
          <p:cNvPr id="18" name="Picture 17">
            <a:extLst>
              <a:ext uri="{FF2B5EF4-FFF2-40B4-BE49-F238E27FC236}">
                <a16:creationId xmlns:a16="http://schemas.microsoft.com/office/drawing/2014/main" id="{406BA4A8-5C7A-9C4B-3E54-C0CCE53E8A3B}"/>
              </a:ext>
            </a:extLst>
          </p:cNvPr>
          <p:cNvPicPr>
            <a:picLocks noChangeAspect="1"/>
          </p:cNvPicPr>
          <p:nvPr/>
        </p:nvPicPr>
        <p:blipFill>
          <a:blip r:embed="rId3"/>
          <a:stretch>
            <a:fillRect/>
          </a:stretch>
        </p:blipFill>
        <p:spPr>
          <a:xfrm>
            <a:off x="348914" y="2904734"/>
            <a:ext cx="5602181" cy="1438275"/>
          </a:xfrm>
          <a:prstGeom prst="rect">
            <a:avLst/>
          </a:prstGeom>
        </p:spPr>
      </p:pic>
      <p:pic>
        <p:nvPicPr>
          <p:cNvPr id="20" name="Picture 19">
            <a:extLst>
              <a:ext uri="{FF2B5EF4-FFF2-40B4-BE49-F238E27FC236}">
                <a16:creationId xmlns:a16="http://schemas.microsoft.com/office/drawing/2014/main" id="{4DC6EB8D-C108-F178-D11B-CD6BC70C94BE}"/>
              </a:ext>
            </a:extLst>
          </p:cNvPr>
          <p:cNvPicPr>
            <a:picLocks noChangeAspect="1"/>
          </p:cNvPicPr>
          <p:nvPr/>
        </p:nvPicPr>
        <p:blipFill>
          <a:blip r:embed="rId4"/>
          <a:stretch>
            <a:fillRect/>
          </a:stretch>
        </p:blipFill>
        <p:spPr>
          <a:xfrm>
            <a:off x="348914" y="4565288"/>
            <a:ext cx="5602181" cy="1485900"/>
          </a:xfrm>
          <a:prstGeom prst="rect">
            <a:avLst/>
          </a:prstGeom>
        </p:spPr>
      </p:pic>
      <p:pic>
        <p:nvPicPr>
          <p:cNvPr id="22" name="Picture 21">
            <a:extLst>
              <a:ext uri="{FF2B5EF4-FFF2-40B4-BE49-F238E27FC236}">
                <a16:creationId xmlns:a16="http://schemas.microsoft.com/office/drawing/2014/main" id="{1274707A-19E3-1A09-EC5C-E1C5406002BF}"/>
              </a:ext>
            </a:extLst>
          </p:cNvPr>
          <p:cNvPicPr>
            <a:picLocks noChangeAspect="1"/>
          </p:cNvPicPr>
          <p:nvPr/>
        </p:nvPicPr>
        <p:blipFill>
          <a:blip r:embed="rId5"/>
          <a:stretch>
            <a:fillRect/>
          </a:stretch>
        </p:blipFill>
        <p:spPr>
          <a:xfrm>
            <a:off x="6178017" y="1325301"/>
            <a:ext cx="5602181" cy="1428750"/>
          </a:xfrm>
          <a:prstGeom prst="rect">
            <a:avLst/>
          </a:prstGeom>
        </p:spPr>
      </p:pic>
      <p:pic>
        <p:nvPicPr>
          <p:cNvPr id="26" name="Picture 25">
            <a:extLst>
              <a:ext uri="{FF2B5EF4-FFF2-40B4-BE49-F238E27FC236}">
                <a16:creationId xmlns:a16="http://schemas.microsoft.com/office/drawing/2014/main" id="{98B591D3-3151-3901-237A-66CDAE527E5C}"/>
              </a:ext>
            </a:extLst>
          </p:cNvPr>
          <p:cNvPicPr>
            <a:picLocks noChangeAspect="1"/>
          </p:cNvPicPr>
          <p:nvPr/>
        </p:nvPicPr>
        <p:blipFill>
          <a:blip r:embed="rId6"/>
          <a:stretch>
            <a:fillRect/>
          </a:stretch>
        </p:blipFill>
        <p:spPr>
          <a:xfrm>
            <a:off x="6178016" y="2933309"/>
            <a:ext cx="5602181" cy="1409700"/>
          </a:xfrm>
          <a:prstGeom prst="rect">
            <a:avLst/>
          </a:prstGeom>
        </p:spPr>
      </p:pic>
      <p:pic>
        <p:nvPicPr>
          <p:cNvPr id="28" name="Picture 27">
            <a:extLst>
              <a:ext uri="{FF2B5EF4-FFF2-40B4-BE49-F238E27FC236}">
                <a16:creationId xmlns:a16="http://schemas.microsoft.com/office/drawing/2014/main" id="{AE24097D-DE47-4F4E-BCAA-9AADC493DA71}"/>
              </a:ext>
            </a:extLst>
          </p:cNvPr>
          <p:cNvPicPr>
            <a:picLocks noChangeAspect="1"/>
          </p:cNvPicPr>
          <p:nvPr/>
        </p:nvPicPr>
        <p:blipFill>
          <a:blip r:embed="rId7"/>
          <a:stretch>
            <a:fillRect/>
          </a:stretch>
        </p:blipFill>
        <p:spPr>
          <a:xfrm>
            <a:off x="6178016" y="4589100"/>
            <a:ext cx="5602181" cy="1438275"/>
          </a:xfrm>
          <a:prstGeom prst="rect">
            <a:avLst/>
          </a:prstGeom>
        </p:spPr>
      </p:pic>
      <p:sp>
        <p:nvSpPr>
          <p:cNvPr id="29" name="TextBox 28">
            <a:extLst>
              <a:ext uri="{FF2B5EF4-FFF2-40B4-BE49-F238E27FC236}">
                <a16:creationId xmlns:a16="http://schemas.microsoft.com/office/drawing/2014/main" id="{8481C210-20FE-486A-DDDF-697ADCA400D9}"/>
              </a:ext>
            </a:extLst>
          </p:cNvPr>
          <p:cNvSpPr txBox="1"/>
          <p:nvPr/>
        </p:nvSpPr>
        <p:spPr>
          <a:xfrm>
            <a:off x="-29344" y="1710579"/>
            <a:ext cx="441146" cy="646331"/>
          </a:xfrm>
          <a:prstGeom prst="rect">
            <a:avLst/>
          </a:prstGeom>
          <a:noFill/>
        </p:spPr>
        <p:txBody>
          <a:bodyPr wrap="none" rtlCol="0">
            <a:spAutoFit/>
          </a:bodyPr>
          <a:lstStyle/>
          <a:p>
            <a:pPr algn="l"/>
            <a:r>
              <a:rPr lang="en-US" sz="3600" dirty="0">
                <a:solidFill>
                  <a:srgbClr val="FF0000"/>
                </a:solidFill>
              </a:rPr>
              <a:t>1</a:t>
            </a:r>
            <a:endParaRPr lang="vi-VN" sz="3600" dirty="0">
              <a:solidFill>
                <a:srgbClr val="FF0000"/>
              </a:solidFill>
            </a:endParaRPr>
          </a:p>
        </p:txBody>
      </p:sp>
      <p:sp>
        <p:nvSpPr>
          <p:cNvPr id="30" name="TextBox 29">
            <a:extLst>
              <a:ext uri="{FF2B5EF4-FFF2-40B4-BE49-F238E27FC236}">
                <a16:creationId xmlns:a16="http://schemas.microsoft.com/office/drawing/2014/main" id="{1DA817B2-FBEA-062D-3572-A327DEE8182E}"/>
              </a:ext>
            </a:extLst>
          </p:cNvPr>
          <p:cNvSpPr txBox="1"/>
          <p:nvPr/>
        </p:nvSpPr>
        <p:spPr>
          <a:xfrm>
            <a:off x="-33623" y="3274761"/>
            <a:ext cx="441146" cy="646331"/>
          </a:xfrm>
          <a:prstGeom prst="rect">
            <a:avLst/>
          </a:prstGeom>
          <a:noFill/>
        </p:spPr>
        <p:txBody>
          <a:bodyPr wrap="none" rtlCol="0">
            <a:spAutoFit/>
          </a:bodyPr>
          <a:lstStyle/>
          <a:p>
            <a:pPr algn="l"/>
            <a:r>
              <a:rPr lang="en-US" sz="3600" dirty="0">
                <a:solidFill>
                  <a:srgbClr val="FF0000"/>
                </a:solidFill>
              </a:rPr>
              <a:t>2</a:t>
            </a:r>
            <a:endParaRPr lang="vi-VN" sz="3600" dirty="0">
              <a:solidFill>
                <a:srgbClr val="FF0000"/>
              </a:solidFill>
            </a:endParaRPr>
          </a:p>
        </p:txBody>
      </p:sp>
      <p:sp>
        <p:nvSpPr>
          <p:cNvPr id="31" name="TextBox 30">
            <a:extLst>
              <a:ext uri="{FF2B5EF4-FFF2-40B4-BE49-F238E27FC236}">
                <a16:creationId xmlns:a16="http://schemas.microsoft.com/office/drawing/2014/main" id="{0C9B3449-F83A-9949-A809-A65987A9FFDF}"/>
              </a:ext>
            </a:extLst>
          </p:cNvPr>
          <p:cNvSpPr txBox="1"/>
          <p:nvPr/>
        </p:nvSpPr>
        <p:spPr>
          <a:xfrm>
            <a:off x="-52893" y="4985070"/>
            <a:ext cx="441146" cy="646331"/>
          </a:xfrm>
          <a:prstGeom prst="rect">
            <a:avLst/>
          </a:prstGeom>
          <a:noFill/>
        </p:spPr>
        <p:txBody>
          <a:bodyPr wrap="none" rtlCol="0">
            <a:spAutoFit/>
          </a:bodyPr>
          <a:lstStyle/>
          <a:p>
            <a:pPr algn="l"/>
            <a:r>
              <a:rPr lang="en-US" sz="3600" dirty="0">
                <a:solidFill>
                  <a:srgbClr val="FF0000"/>
                </a:solidFill>
              </a:rPr>
              <a:t>3</a:t>
            </a:r>
            <a:endParaRPr lang="vi-VN" sz="3600" dirty="0">
              <a:solidFill>
                <a:srgbClr val="FF0000"/>
              </a:solidFill>
            </a:endParaRPr>
          </a:p>
        </p:txBody>
      </p:sp>
      <p:sp>
        <p:nvSpPr>
          <p:cNvPr id="32" name="TextBox 31">
            <a:extLst>
              <a:ext uri="{FF2B5EF4-FFF2-40B4-BE49-F238E27FC236}">
                <a16:creationId xmlns:a16="http://schemas.microsoft.com/office/drawing/2014/main" id="{C57A302B-8BA5-46DE-FC6F-07C8EAB88219}"/>
              </a:ext>
            </a:extLst>
          </p:cNvPr>
          <p:cNvSpPr txBox="1"/>
          <p:nvPr/>
        </p:nvSpPr>
        <p:spPr>
          <a:xfrm>
            <a:off x="11786547" y="1708852"/>
            <a:ext cx="441146" cy="646331"/>
          </a:xfrm>
          <a:prstGeom prst="rect">
            <a:avLst/>
          </a:prstGeom>
          <a:noFill/>
        </p:spPr>
        <p:txBody>
          <a:bodyPr wrap="none" rtlCol="0">
            <a:spAutoFit/>
          </a:bodyPr>
          <a:lstStyle/>
          <a:p>
            <a:pPr algn="l"/>
            <a:r>
              <a:rPr lang="en-US" sz="3600" dirty="0">
                <a:solidFill>
                  <a:srgbClr val="FF0000"/>
                </a:solidFill>
              </a:rPr>
              <a:t>4</a:t>
            </a:r>
            <a:endParaRPr lang="vi-VN" sz="3600" dirty="0">
              <a:solidFill>
                <a:srgbClr val="FF0000"/>
              </a:solidFill>
            </a:endParaRPr>
          </a:p>
        </p:txBody>
      </p:sp>
      <p:sp>
        <p:nvSpPr>
          <p:cNvPr id="33" name="TextBox 32">
            <a:extLst>
              <a:ext uri="{FF2B5EF4-FFF2-40B4-BE49-F238E27FC236}">
                <a16:creationId xmlns:a16="http://schemas.microsoft.com/office/drawing/2014/main" id="{3DE5BB86-17AF-B4F1-BC6B-F85F4466FC2F}"/>
              </a:ext>
            </a:extLst>
          </p:cNvPr>
          <p:cNvSpPr txBox="1"/>
          <p:nvPr/>
        </p:nvSpPr>
        <p:spPr>
          <a:xfrm>
            <a:off x="11780197" y="3303196"/>
            <a:ext cx="441146" cy="646331"/>
          </a:xfrm>
          <a:prstGeom prst="rect">
            <a:avLst/>
          </a:prstGeom>
          <a:noFill/>
        </p:spPr>
        <p:txBody>
          <a:bodyPr wrap="none" rtlCol="0">
            <a:spAutoFit/>
          </a:bodyPr>
          <a:lstStyle/>
          <a:p>
            <a:pPr algn="l"/>
            <a:r>
              <a:rPr lang="en-US" sz="3600" dirty="0">
                <a:solidFill>
                  <a:srgbClr val="FF0000"/>
                </a:solidFill>
              </a:rPr>
              <a:t>5</a:t>
            </a:r>
            <a:endParaRPr lang="vi-VN" sz="3600" dirty="0">
              <a:solidFill>
                <a:srgbClr val="FF0000"/>
              </a:solidFill>
            </a:endParaRPr>
          </a:p>
        </p:txBody>
      </p:sp>
      <p:sp>
        <p:nvSpPr>
          <p:cNvPr id="34" name="TextBox 33">
            <a:extLst>
              <a:ext uri="{FF2B5EF4-FFF2-40B4-BE49-F238E27FC236}">
                <a16:creationId xmlns:a16="http://schemas.microsoft.com/office/drawing/2014/main" id="{6B707C1F-37F6-2743-EC29-8626CA139B85}"/>
              </a:ext>
            </a:extLst>
          </p:cNvPr>
          <p:cNvSpPr txBox="1"/>
          <p:nvPr/>
        </p:nvSpPr>
        <p:spPr>
          <a:xfrm>
            <a:off x="11750854" y="4985070"/>
            <a:ext cx="441146" cy="646331"/>
          </a:xfrm>
          <a:prstGeom prst="rect">
            <a:avLst/>
          </a:prstGeom>
          <a:noFill/>
        </p:spPr>
        <p:txBody>
          <a:bodyPr wrap="none" rtlCol="0">
            <a:spAutoFit/>
          </a:bodyPr>
          <a:lstStyle/>
          <a:p>
            <a:pPr algn="l"/>
            <a:r>
              <a:rPr lang="en-US" sz="3600" dirty="0">
                <a:solidFill>
                  <a:srgbClr val="FF0000"/>
                </a:solidFill>
              </a:rPr>
              <a:t>6</a:t>
            </a:r>
            <a:endParaRPr lang="vi-VN" sz="3600" dirty="0">
              <a:solidFill>
                <a:srgbClr val="FF0000"/>
              </a:solidFill>
            </a:endParaRPr>
          </a:p>
        </p:txBody>
      </p:sp>
    </p:spTree>
    <p:extLst>
      <p:ext uri="{BB962C8B-B14F-4D97-AF65-F5344CB8AC3E}">
        <p14:creationId xmlns:p14="http://schemas.microsoft.com/office/powerpoint/2010/main" val="41172865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err="1"/>
              <a:t>OAUTH2</a:t>
            </a:r>
            <a:r>
              <a:rPr lang="en-US" dirty="0"/>
              <a:t> FLOW</a:t>
            </a:r>
            <a:br>
              <a:rPr lang="en-US" dirty="0"/>
            </a:br>
            <a:r>
              <a:rPr lang="en-US" dirty="0"/>
              <a:t>IN THE AUTHORIZATION CODE GRANT TYPE</a:t>
            </a:r>
            <a:br>
              <a:rPr lang="en-US" dirty="0"/>
            </a:br>
            <a:endParaRPr lang="en-US" dirty="0"/>
          </a:p>
        </p:txBody>
      </p:sp>
      <p:pic>
        <p:nvPicPr>
          <p:cNvPr id="16" name="Picture 15">
            <a:extLst>
              <a:ext uri="{FF2B5EF4-FFF2-40B4-BE49-F238E27FC236}">
                <a16:creationId xmlns:a16="http://schemas.microsoft.com/office/drawing/2014/main" id="{EC9AABC9-275E-3A66-CB6A-6B7BF59B0474}"/>
              </a:ext>
            </a:extLst>
          </p:cNvPr>
          <p:cNvPicPr>
            <a:picLocks noChangeAspect="1"/>
          </p:cNvPicPr>
          <p:nvPr/>
        </p:nvPicPr>
        <p:blipFill>
          <a:blip r:embed="rId2"/>
          <a:stretch>
            <a:fillRect/>
          </a:stretch>
        </p:blipFill>
        <p:spPr>
          <a:xfrm>
            <a:off x="454856" y="1139293"/>
            <a:ext cx="11325225" cy="5524500"/>
          </a:xfrm>
          <a:prstGeom prst="rect">
            <a:avLst/>
          </a:prstGeom>
        </p:spPr>
      </p:pic>
    </p:spTree>
    <p:extLst>
      <p:ext uri="{BB962C8B-B14F-4D97-AF65-F5344CB8AC3E}">
        <p14:creationId xmlns:p14="http://schemas.microsoft.com/office/powerpoint/2010/main" val="2279956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err="1"/>
              <a:t>OAUTH2</a:t>
            </a:r>
            <a:r>
              <a:rPr lang="en-US" dirty="0"/>
              <a:t> FLOW</a:t>
            </a:r>
            <a:br>
              <a:rPr lang="en-US" dirty="0"/>
            </a:br>
            <a:r>
              <a:rPr lang="en-US" sz="2400" dirty="0"/>
              <a:t>IN THE AUTHORIZATION CODE GRANT TYPE</a:t>
            </a:r>
            <a:br>
              <a:rPr lang="en-US" dirty="0"/>
            </a:b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6" y="974360"/>
            <a:ext cx="11282288" cy="6100997"/>
          </a:xfrm>
        </p:spPr>
        <p:txBody>
          <a:bodyPr>
            <a:normAutofit lnSpcReduction="10000"/>
          </a:bodyPr>
          <a:lstStyle/>
          <a:p>
            <a:pPr marL="0" indent="0">
              <a:lnSpc>
                <a:spcPct val="110000"/>
              </a:lnSpc>
              <a:buNone/>
            </a:pPr>
            <a:r>
              <a:rPr lang="en-US" dirty="0">
                <a:solidFill>
                  <a:schemeClr val="bg1"/>
                </a:solidFill>
              </a:rPr>
              <a:t>In the steps 2 &amp; 3, where client is making a request to Auth Server endpoint have to send the below important details:</a:t>
            </a:r>
          </a:p>
          <a:p>
            <a:pPr>
              <a:lnSpc>
                <a:spcPct val="110000"/>
              </a:lnSpc>
            </a:pPr>
            <a:r>
              <a:rPr lang="en-US" b="1" dirty="0" err="1">
                <a:solidFill>
                  <a:schemeClr val="bg1"/>
                </a:solidFill>
              </a:rPr>
              <a:t>client_id</a:t>
            </a:r>
            <a:r>
              <a:rPr lang="en-US" b="1" dirty="0">
                <a:solidFill>
                  <a:schemeClr val="bg1"/>
                </a:solidFill>
              </a:rPr>
              <a:t> </a:t>
            </a:r>
            <a:r>
              <a:rPr lang="en-US" dirty="0">
                <a:solidFill>
                  <a:schemeClr val="bg1"/>
                </a:solidFill>
              </a:rPr>
              <a:t>– the id which identifies the client application by the Auth Server. This will be granted when the client register first time with Auth server</a:t>
            </a:r>
          </a:p>
          <a:p>
            <a:pPr>
              <a:lnSpc>
                <a:spcPct val="110000"/>
              </a:lnSpc>
            </a:pPr>
            <a:r>
              <a:rPr lang="en-US" b="1" dirty="0" err="1">
                <a:solidFill>
                  <a:schemeClr val="bg1"/>
                </a:solidFill>
              </a:rPr>
              <a:t>redirect_uri</a:t>
            </a:r>
            <a:r>
              <a:rPr lang="en-US" b="1" dirty="0">
                <a:solidFill>
                  <a:schemeClr val="bg1"/>
                </a:solidFill>
              </a:rPr>
              <a:t> </a:t>
            </a:r>
            <a:r>
              <a:rPr lang="en-US" dirty="0">
                <a:solidFill>
                  <a:schemeClr val="bg1"/>
                </a:solidFill>
              </a:rPr>
              <a:t>– The URI value which the Auth server needs to redirect post successful authentication. If a default value is provided during the registration then this value is optional</a:t>
            </a:r>
          </a:p>
          <a:p>
            <a:pPr>
              <a:lnSpc>
                <a:spcPct val="110000"/>
              </a:lnSpc>
            </a:pPr>
            <a:r>
              <a:rPr lang="en-US" b="1" dirty="0">
                <a:solidFill>
                  <a:schemeClr val="bg1"/>
                </a:solidFill>
              </a:rPr>
              <a:t>scope</a:t>
            </a:r>
            <a:r>
              <a:rPr lang="en-US" dirty="0">
                <a:solidFill>
                  <a:schemeClr val="bg1"/>
                </a:solidFill>
              </a:rPr>
              <a:t> – similar to authorities. Specifies level of </a:t>
            </a:r>
            <a:r>
              <a:rPr lang="en-US" dirty="0" err="1">
                <a:solidFill>
                  <a:schemeClr val="bg1"/>
                </a:solidFill>
              </a:rPr>
              <a:t>acess</a:t>
            </a:r>
            <a:r>
              <a:rPr lang="en-US" dirty="0">
                <a:solidFill>
                  <a:schemeClr val="bg1"/>
                </a:solidFill>
              </a:rPr>
              <a:t> that client is requesting like READ</a:t>
            </a:r>
          </a:p>
          <a:p>
            <a:pPr>
              <a:lnSpc>
                <a:spcPct val="110000"/>
              </a:lnSpc>
            </a:pPr>
            <a:r>
              <a:rPr lang="en-US" b="1" dirty="0">
                <a:solidFill>
                  <a:schemeClr val="bg1"/>
                </a:solidFill>
              </a:rPr>
              <a:t>state</a:t>
            </a:r>
            <a:r>
              <a:rPr lang="en-US" dirty="0">
                <a:solidFill>
                  <a:schemeClr val="bg1"/>
                </a:solidFill>
              </a:rPr>
              <a:t> – </a:t>
            </a:r>
            <a:r>
              <a:rPr lang="en-US" dirty="0" err="1">
                <a:solidFill>
                  <a:schemeClr val="bg1"/>
                </a:solidFill>
              </a:rPr>
              <a:t>CSRF</a:t>
            </a:r>
            <a:r>
              <a:rPr lang="en-US" dirty="0">
                <a:solidFill>
                  <a:schemeClr val="bg1"/>
                </a:solidFill>
              </a:rPr>
              <a:t> token value to protect from </a:t>
            </a:r>
            <a:r>
              <a:rPr lang="en-US" dirty="0" err="1">
                <a:solidFill>
                  <a:schemeClr val="bg1"/>
                </a:solidFill>
              </a:rPr>
              <a:t>CSRF</a:t>
            </a:r>
            <a:r>
              <a:rPr lang="en-US" dirty="0">
                <a:solidFill>
                  <a:schemeClr val="bg1"/>
                </a:solidFill>
              </a:rPr>
              <a:t> attacks</a:t>
            </a:r>
          </a:p>
          <a:p>
            <a:pPr>
              <a:lnSpc>
                <a:spcPct val="110000"/>
              </a:lnSpc>
            </a:pPr>
            <a:r>
              <a:rPr lang="en-US" b="1" dirty="0" err="1">
                <a:solidFill>
                  <a:schemeClr val="bg1"/>
                </a:solidFill>
              </a:rPr>
              <a:t>response_type</a:t>
            </a:r>
            <a:r>
              <a:rPr lang="en-US" b="1" dirty="0">
                <a:solidFill>
                  <a:schemeClr val="bg1"/>
                </a:solidFill>
              </a:rPr>
              <a:t> </a:t>
            </a:r>
            <a:r>
              <a:rPr lang="en-US" dirty="0">
                <a:solidFill>
                  <a:schemeClr val="bg1"/>
                </a:solidFill>
              </a:rPr>
              <a:t>– With the value ‘</a:t>
            </a:r>
            <a:r>
              <a:rPr lang="en-US" b="1" dirty="0">
                <a:solidFill>
                  <a:schemeClr val="bg1"/>
                </a:solidFill>
              </a:rPr>
              <a:t>code</a:t>
            </a:r>
            <a:r>
              <a:rPr lang="en-US" dirty="0">
                <a:solidFill>
                  <a:schemeClr val="bg1"/>
                </a:solidFill>
              </a:rPr>
              <a:t>’ which indicates that we want to follow authorization code grant</a:t>
            </a:r>
          </a:p>
          <a:p>
            <a:pPr marL="0" indent="0">
              <a:lnSpc>
                <a:spcPct val="110000"/>
              </a:lnSpc>
              <a:buNone/>
            </a:pPr>
            <a:r>
              <a:rPr lang="en-US" dirty="0">
                <a:solidFill>
                  <a:schemeClr val="bg1"/>
                </a:solidFill>
              </a:rPr>
              <a:t>In the step 5 where client after received a authorization code from Auth server, it will again make a request to Auth server for a toke with the below values:</a:t>
            </a:r>
          </a:p>
          <a:p>
            <a:pPr>
              <a:lnSpc>
                <a:spcPct val="110000"/>
              </a:lnSpc>
            </a:pPr>
            <a:r>
              <a:rPr lang="en-US" b="1" dirty="0">
                <a:solidFill>
                  <a:schemeClr val="bg1"/>
                </a:solidFill>
              </a:rPr>
              <a:t>code</a:t>
            </a:r>
            <a:r>
              <a:rPr lang="en-US" dirty="0">
                <a:solidFill>
                  <a:schemeClr val="bg1"/>
                </a:solidFill>
              </a:rPr>
              <a:t> – the authorization code received from the above steps</a:t>
            </a:r>
          </a:p>
          <a:p>
            <a:pPr>
              <a:lnSpc>
                <a:spcPct val="110000"/>
              </a:lnSpc>
            </a:pPr>
            <a:r>
              <a:rPr lang="en-US" b="1" dirty="0" err="1">
                <a:solidFill>
                  <a:schemeClr val="bg1"/>
                </a:solidFill>
              </a:rPr>
              <a:t>client_id</a:t>
            </a:r>
            <a:r>
              <a:rPr lang="en-US" b="1" dirty="0">
                <a:solidFill>
                  <a:schemeClr val="bg1"/>
                </a:solidFill>
              </a:rPr>
              <a:t> &amp; </a:t>
            </a:r>
            <a:r>
              <a:rPr lang="en-US" b="1" dirty="0" err="1">
                <a:solidFill>
                  <a:schemeClr val="bg1"/>
                </a:solidFill>
              </a:rPr>
              <a:t>client_secet</a:t>
            </a:r>
            <a:r>
              <a:rPr lang="en-US" b="1" dirty="0">
                <a:solidFill>
                  <a:schemeClr val="bg1"/>
                </a:solidFill>
              </a:rPr>
              <a:t> </a:t>
            </a:r>
            <a:r>
              <a:rPr lang="en-US" dirty="0">
                <a:solidFill>
                  <a:schemeClr val="bg1"/>
                </a:solidFill>
              </a:rPr>
              <a:t>– the client credentials which are registered with the auth server. (</a:t>
            </a:r>
            <a:r>
              <a:rPr lang="en-US" dirty="0">
                <a:solidFill>
                  <a:srgbClr val="FF0000"/>
                </a:solidFill>
              </a:rPr>
              <a:t>These are not user credentials</a:t>
            </a:r>
            <a:r>
              <a:rPr lang="en-US" dirty="0">
                <a:solidFill>
                  <a:schemeClr val="bg1"/>
                </a:solidFill>
              </a:rPr>
              <a:t>)</a:t>
            </a:r>
          </a:p>
          <a:p>
            <a:pPr>
              <a:lnSpc>
                <a:spcPct val="110000"/>
              </a:lnSpc>
            </a:pPr>
            <a:r>
              <a:rPr lang="en-US" b="1" dirty="0" err="1">
                <a:solidFill>
                  <a:schemeClr val="bg1"/>
                </a:solidFill>
              </a:rPr>
              <a:t>grant_type</a:t>
            </a:r>
            <a:r>
              <a:rPr lang="en-US" b="1" dirty="0">
                <a:solidFill>
                  <a:schemeClr val="bg1"/>
                </a:solidFill>
              </a:rPr>
              <a:t> </a:t>
            </a:r>
            <a:r>
              <a:rPr lang="en-US" dirty="0">
                <a:solidFill>
                  <a:schemeClr val="bg1"/>
                </a:solidFill>
              </a:rPr>
              <a:t>– With the value ‘</a:t>
            </a:r>
            <a:r>
              <a:rPr lang="en-US" dirty="0" err="1">
                <a:solidFill>
                  <a:schemeClr val="bg1"/>
                </a:solidFill>
              </a:rPr>
              <a:t>authorization_code</a:t>
            </a:r>
            <a:r>
              <a:rPr lang="en-US" dirty="0">
                <a:solidFill>
                  <a:schemeClr val="bg1"/>
                </a:solidFill>
              </a:rPr>
              <a:t>’ which identifies the kind of grant type is used</a:t>
            </a:r>
          </a:p>
          <a:p>
            <a:pPr>
              <a:lnSpc>
                <a:spcPct val="110000"/>
              </a:lnSpc>
            </a:pPr>
            <a:r>
              <a:rPr lang="en-US" b="1" dirty="0" err="1">
                <a:solidFill>
                  <a:schemeClr val="bg1"/>
                </a:solidFill>
              </a:rPr>
              <a:t>redirect_uri</a:t>
            </a:r>
            <a:endParaRPr lang="en-US" b="1" dirty="0">
              <a:solidFill>
                <a:schemeClr val="bg1"/>
              </a:solidFill>
            </a:endParaRPr>
          </a:p>
        </p:txBody>
      </p:sp>
    </p:spTree>
    <p:extLst>
      <p:ext uri="{BB962C8B-B14F-4D97-AF65-F5344CB8AC3E}">
        <p14:creationId xmlns:p14="http://schemas.microsoft.com/office/powerpoint/2010/main" val="1065303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err="1"/>
              <a:t>OAUTH2</a:t>
            </a:r>
            <a:r>
              <a:rPr lang="en-US" dirty="0"/>
              <a:t> FLOW</a:t>
            </a:r>
            <a:br>
              <a:rPr lang="en-US" dirty="0"/>
            </a:br>
            <a:r>
              <a:rPr lang="en-US" sz="2400" dirty="0"/>
              <a:t>IN THE AUTHORIZATION CODE GRANT TYPE</a:t>
            </a:r>
            <a:br>
              <a:rPr lang="en-US" dirty="0"/>
            </a:b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6" y="1484026"/>
            <a:ext cx="11282288" cy="5179767"/>
          </a:xfrm>
        </p:spPr>
        <p:txBody>
          <a:bodyPr>
            <a:normAutofit/>
          </a:bodyPr>
          <a:lstStyle/>
          <a:p>
            <a:pPr>
              <a:lnSpc>
                <a:spcPct val="110000"/>
              </a:lnSpc>
              <a:buFont typeface="Wingdings" panose="05000000000000000000" pitchFamily="2" charset="2"/>
              <a:buChar char="ü"/>
            </a:pPr>
            <a:r>
              <a:rPr lang="en-US" dirty="0">
                <a:solidFill>
                  <a:schemeClr val="bg1"/>
                </a:solidFill>
              </a:rPr>
              <a:t>We may wonder that why in the Authorization Code grant type client is making request 2 times to Auth server for authorization code and access token.</a:t>
            </a:r>
          </a:p>
          <a:p>
            <a:pPr lvl="1">
              <a:lnSpc>
                <a:spcPct val="110000"/>
              </a:lnSpc>
            </a:pPr>
            <a:r>
              <a:rPr lang="en-US" dirty="0">
                <a:solidFill>
                  <a:schemeClr val="bg1"/>
                </a:solidFill>
              </a:rPr>
              <a:t>In the first step, authorization server will make sure that user directly interacted with it along with the credentials. If the details are correct, auth server send the authorization code to client</a:t>
            </a:r>
          </a:p>
          <a:p>
            <a:pPr lvl="1">
              <a:lnSpc>
                <a:spcPct val="110000"/>
              </a:lnSpc>
            </a:pPr>
            <a:r>
              <a:rPr lang="en-US" dirty="0">
                <a:solidFill>
                  <a:schemeClr val="bg1"/>
                </a:solidFill>
              </a:rPr>
              <a:t>Once it receives  the authorization code, in this step client has to prove it’s identity along with the authorization code &amp; client credentials to get the access token</a:t>
            </a:r>
          </a:p>
          <a:p>
            <a:pPr marL="0" indent="0">
              <a:lnSpc>
                <a:spcPct val="110000"/>
              </a:lnSpc>
              <a:buNone/>
            </a:pPr>
            <a:endParaRPr lang="en-US" dirty="0">
              <a:solidFill>
                <a:schemeClr val="bg1"/>
              </a:solidFill>
            </a:endParaRPr>
          </a:p>
          <a:p>
            <a:pPr>
              <a:lnSpc>
                <a:spcPct val="110000"/>
              </a:lnSpc>
              <a:buFont typeface="Wingdings" panose="05000000000000000000" pitchFamily="2" charset="2"/>
              <a:buChar char="ü"/>
            </a:pPr>
            <a:r>
              <a:rPr lang="en-US" dirty="0">
                <a:solidFill>
                  <a:schemeClr val="bg1"/>
                </a:solidFill>
              </a:rPr>
              <a:t>Well you may ask why can’t Auth server directly club both the steps together and </a:t>
            </a:r>
            <a:r>
              <a:rPr lang="en-US" dirty="0" err="1">
                <a:solidFill>
                  <a:schemeClr val="bg1"/>
                </a:solidFill>
              </a:rPr>
              <a:t>privde</a:t>
            </a:r>
            <a:r>
              <a:rPr lang="en-US" dirty="0">
                <a:solidFill>
                  <a:schemeClr val="bg1"/>
                </a:solidFill>
              </a:rPr>
              <a:t> the token in a single step. The answer is that we used to have that grant type as well which is called as ‘</a:t>
            </a:r>
            <a:r>
              <a:rPr lang="en-US" b="1" dirty="0">
                <a:solidFill>
                  <a:schemeClr val="bg1"/>
                </a:solidFill>
              </a:rPr>
              <a:t>implicit grant type</a:t>
            </a:r>
            <a:r>
              <a:rPr lang="en-US" dirty="0">
                <a:solidFill>
                  <a:schemeClr val="bg1"/>
                </a:solidFill>
              </a:rPr>
              <a:t>’. </a:t>
            </a:r>
            <a:r>
              <a:rPr lang="en-US" dirty="0">
                <a:solidFill>
                  <a:srgbClr val="FF0000"/>
                </a:solidFill>
              </a:rPr>
              <a:t>But this grant type is not recommended to use due to it’s less secure</a:t>
            </a:r>
          </a:p>
        </p:txBody>
      </p:sp>
    </p:spTree>
    <p:extLst>
      <p:ext uri="{BB962C8B-B14F-4D97-AF65-F5344CB8AC3E}">
        <p14:creationId xmlns:p14="http://schemas.microsoft.com/office/powerpoint/2010/main" val="15451519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err="1"/>
              <a:t>OAUTH2</a:t>
            </a:r>
            <a:r>
              <a:rPr lang="en-US" dirty="0"/>
              <a:t> FLOW</a:t>
            </a:r>
            <a:br>
              <a:rPr lang="en-US" dirty="0"/>
            </a:br>
            <a:r>
              <a:rPr lang="en-US" sz="2000" dirty="0"/>
              <a:t>IN THE IMPLICIT GRANT FLOW</a:t>
            </a:r>
            <a:br>
              <a:rPr lang="en-US" dirty="0"/>
            </a:br>
            <a:endParaRPr lang="en-US" dirty="0"/>
          </a:p>
        </p:txBody>
      </p:sp>
      <p:pic>
        <p:nvPicPr>
          <p:cNvPr id="4" name="Picture 3">
            <a:extLst>
              <a:ext uri="{FF2B5EF4-FFF2-40B4-BE49-F238E27FC236}">
                <a16:creationId xmlns:a16="http://schemas.microsoft.com/office/drawing/2014/main" id="{37D77B53-CDF9-C025-36CE-0C2097680D63}"/>
              </a:ext>
            </a:extLst>
          </p:cNvPr>
          <p:cNvPicPr>
            <a:picLocks noChangeAspect="1"/>
          </p:cNvPicPr>
          <p:nvPr/>
        </p:nvPicPr>
        <p:blipFill>
          <a:blip r:embed="rId2"/>
          <a:stretch>
            <a:fillRect/>
          </a:stretch>
        </p:blipFill>
        <p:spPr>
          <a:xfrm>
            <a:off x="535744" y="1138200"/>
            <a:ext cx="11201400" cy="5476875"/>
          </a:xfrm>
          <a:prstGeom prst="rect">
            <a:avLst/>
          </a:prstGeom>
        </p:spPr>
      </p:pic>
    </p:spTree>
    <p:extLst>
      <p:ext uri="{BB962C8B-B14F-4D97-AF65-F5344CB8AC3E}">
        <p14:creationId xmlns:p14="http://schemas.microsoft.com/office/powerpoint/2010/main" val="32545395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p:txBody>
          <a:bodyPr/>
          <a:lstStyle/>
          <a:p>
            <a:r>
              <a:rPr lang="en-US" dirty="0"/>
              <a:t>SPRING SECURITY INTERNAL FLOW</a:t>
            </a:r>
            <a:br>
              <a:rPr lang="en-US" dirty="0"/>
            </a:br>
            <a:endParaRPr lang="en-US" dirty="0"/>
          </a:p>
        </p:txBody>
      </p:sp>
      <p:pic>
        <p:nvPicPr>
          <p:cNvPr id="7" name="Picture 6">
            <a:extLst>
              <a:ext uri="{FF2B5EF4-FFF2-40B4-BE49-F238E27FC236}">
                <a16:creationId xmlns:a16="http://schemas.microsoft.com/office/drawing/2014/main" id="{9B12BDDB-19D3-1B26-27F1-954FED872F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76" y="1052784"/>
            <a:ext cx="11947648" cy="5239375"/>
          </a:xfrm>
          <a:prstGeom prst="rect">
            <a:avLst/>
          </a:prstGeom>
        </p:spPr>
      </p:pic>
    </p:spTree>
    <p:extLst>
      <p:ext uri="{BB962C8B-B14F-4D97-AF65-F5344CB8AC3E}">
        <p14:creationId xmlns:p14="http://schemas.microsoft.com/office/powerpoint/2010/main" val="22755087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err="1"/>
              <a:t>OAUTH2</a:t>
            </a:r>
            <a:r>
              <a:rPr lang="en-US" dirty="0"/>
              <a:t> FLOW</a:t>
            </a:r>
            <a:br>
              <a:rPr lang="en-US" dirty="0"/>
            </a:br>
            <a:r>
              <a:rPr lang="en-US" sz="2400" dirty="0"/>
              <a:t>IN THE AUTHORIZATION CODE GRANT TYPE</a:t>
            </a:r>
            <a:br>
              <a:rPr lang="en-US" dirty="0"/>
            </a:b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6" y="974360"/>
            <a:ext cx="11282288" cy="6100997"/>
          </a:xfrm>
        </p:spPr>
        <p:txBody>
          <a:bodyPr>
            <a:normAutofit/>
          </a:bodyPr>
          <a:lstStyle/>
          <a:p>
            <a:pPr>
              <a:lnSpc>
                <a:spcPct val="110000"/>
              </a:lnSpc>
              <a:buFont typeface="Wingdings" panose="05000000000000000000" pitchFamily="2" charset="2"/>
              <a:buChar char="ü"/>
            </a:pPr>
            <a:r>
              <a:rPr lang="en-US" dirty="0">
                <a:solidFill>
                  <a:schemeClr val="bg1"/>
                </a:solidFill>
              </a:rPr>
              <a:t>In the steps 3, where client is making a request to Auth Server endpoint, have to send the below important details:</a:t>
            </a:r>
          </a:p>
          <a:p>
            <a:pPr lvl="1">
              <a:lnSpc>
                <a:spcPct val="110000"/>
              </a:lnSpc>
            </a:pPr>
            <a:r>
              <a:rPr lang="en-US" b="1" dirty="0" err="1">
                <a:solidFill>
                  <a:schemeClr val="bg1"/>
                </a:solidFill>
              </a:rPr>
              <a:t>client_id</a:t>
            </a:r>
            <a:r>
              <a:rPr lang="en-US" b="1" dirty="0">
                <a:solidFill>
                  <a:schemeClr val="bg1"/>
                </a:solidFill>
              </a:rPr>
              <a:t> </a:t>
            </a:r>
            <a:r>
              <a:rPr lang="en-US" dirty="0">
                <a:solidFill>
                  <a:schemeClr val="bg1"/>
                </a:solidFill>
              </a:rPr>
              <a:t>– the id which identifies the client application by the Auth Server. This will be granted when the client register first time with Auth server</a:t>
            </a:r>
          </a:p>
          <a:p>
            <a:pPr lvl="1">
              <a:lnSpc>
                <a:spcPct val="110000"/>
              </a:lnSpc>
            </a:pPr>
            <a:r>
              <a:rPr lang="en-US" b="1" dirty="0" err="1">
                <a:solidFill>
                  <a:schemeClr val="bg1"/>
                </a:solidFill>
              </a:rPr>
              <a:t>redirect_uri</a:t>
            </a:r>
            <a:r>
              <a:rPr lang="en-US" b="1" dirty="0">
                <a:solidFill>
                  <a:schemeClr val="bg1"/>
                </a:solidFill>
              </a:rPr>
              <a:t> </a:t>
            </a:r>
            <a:r>
              <a:rPr lang="en-US" dirty="0">
                <a:solidFill>
                  <a:schemeClr val="bg1"/>
                </a:solidFill>
              </a:rPr>
              <a:t>– The URI value which the Auth server needs to redirect post successful authentication. If a default value is provided during the registration then this value is optional</a:t>
            </a:r>
          </a:p>
          <a:p>
            <a:pPr lvl="1">
              <a:lnSpc>
                <a:spcPct val="110000"/>
              </a:lnSpc>
            </a:pPr>
            <a:r>
              <a:rPr lang="en-US" b="1" dirty="0">
                <a:solidFill>
                  <a:schemeClr val="bg1"/>
                </a:solidFill>
              </a:rPr>
              <a:t>scope</a:t>
            </a:r>
            <a:r>
              <a:rPr lang="en-US" dirty="0">
                <a:solidFill>
                  <a:schemeClr val="bg1"/>
                </a:solidFill>
              </a:rPr>
              <a:t> – similar to authorities. Specifies level of </a:t>
            </a:r>
            <a:r>
              <a:rPr lang="en-US" dirty="0" err="1">
                <a:solidFill>
                  <a:schemeClr val="bg1"/>
                </a:solidFill>
              </a:rPr>
              <a:t>acess</a:t>
            </a:r>
            <a:r>
              <a:rPr lang="en-US" dirty="0">
                <a:solidFill>
                  <a:schemeClr val="bg1"/>
                </a:solidFill>
              </a:rPr>
              <a:t> that client is requesting like READ</a:t>
            </a:r>
          </a:p>
          <a:p>
            <a:pPr lvl="1">
              <a:lnSpc>
                <a:spcPct val="110000"/>
              </a:lnSpc>
            </a:pPr>
            <a:r>
              <a:rPr lang="en-US" b="1" dirty="0">
                <a:solidFill>
                  <a:schemeClr val="bg1"/>
                </a:solidFill>
              </a:rPr>
              <a:t>state</a:t>
            </a:r>
            <a:r>
              <a:rPr lang="en-US" dirty="0">
                <a:solidFill>
                  <a:schemeClr val="bg1"/>
                </a:solidFill>
              </a:rPr>
              <a:t> – </a:t>
            </a:r>
            <a:r>
              <a:rPr lang="en-US" dirty="0" err="1">
                <a:solidFill>
                  <a:schemeClr val="bg1"/>
                </a:solidFill>
              </a:rPr>
              <a:t>CSRF</a:t>
            </a:r>
            <a:r>
              <a:rPr lang="en-US" dirty="0">
                <a:solidFill>
                  <a:schemeClr val="bg1"/>
                </a:solidFill>
              </a:rPr>
              <a:t> token value to protect from </a:t>
            </a:r>
            <a:r>
              <a:rPr lang="en-US" dirty="0" err="1">
                <a:solidFill>
                  <a:schemeClr val="bg1"/>
                </a:solidFill>
              </a:rPr>
              <a:t>CSRF</a:t>
            </a:r>
            <a:r>
              <a:rPr lang="en-US" dirty="0">
                <a:solidFill>
                  <a:schemeClr val="bg1"/>
                </a:solidFill>
              </a:rPr>
              <a:t> attacks</a:t>
            </a:r>
          </a:p>
          <a:p>
            <a:pPr lvl="1">
              <a:lnSpc>
                <a:spcPct val="110000"/>
              </a:lnSpc>
            </a:pPr>
            <a:r>
              <a:rPr lang="en-US" b="1" dirty="0" err="1">
                <a:solidFill>
                  <a:schemeClr val="bg1"/>
                </a:solidFill>
              </a:rPr>
              <a:t>response_type</a:t>
            </a:r>
            <a:r>
              <a:rPr lang="en-US" b="1" dirty="0">
                <a:solidFill>
                  <a:schemeClr val="bg1"/>
                </a:solidFill>
              </a:rPr>
              <a:t> </a:t>
            </a:r>
            <a:r>
              <a:rPr lang="en-US" dirty="0">
                <a:solidFill>
                  <a:schemeClr val="bg1"/>
                </a:solidFill>
              </a:rPr>
              <a:t>– With the value ‘</a:t>
            </a:r>
            <a:r>
              <a:rPr lang="en-US" b="1" dirty="0">
                <a:solidFill>
                  <a:schemeClr val="bg1"/>
                </a:solidFill>
              </a:rPr>
              <a:t>token</a:t>
            </a:r>
            <a:r>
              <a:rPr lang="en-US" dirty="0">
                <a:solidFill>
                  <a:schemeClr val="bg1"/>
                </a:solidFill>
              </a:rPr>
              <a:t>’ which indicates that we want to follow implicit grant type</a:t>
            </a:r>
          </a:p>
          <a:p>
            <a:pPr>
              <a:lnSpc>
                <a:spcPct val="110000"/>
              </a:lnSpc>
              <a:buFont typeface="Wingdings" panose="05000000000000000000" pitchFamily="2" charset="2"/>
              <a:buChar char="ü"/>
            </a:pPr>
            <a:r>
              <a:rPr lang="en-US" dirty="0">
                <a:solidFill>
                  <a:schemeClr val="bg1"/>
                </a:solidFill>
              </a:rPr>
              <a:t>If the user approves the request, the authorization server will redirect the browser back to the </a:t>
            </a:r>
            <a:r>
              <a:rPr lang="en-US" dirty="0" err="1">
                <a:solidFill>
                  <a:schemeClr val="bg1"/>
                </a:solidFill>
              </a:rPr>
              <a:t>redirect_uri</a:t>
            </a:r>
            <a:r>
              <a:rPr lang="en-US" dirty="0">
                <a:solidFill>
                  <a:schemeClr val="bg1"/>
                </a:solidFill>
              </a:rPr>
              <a:t> specifies by the application, adding a token and state to the fragment part of the URL</a:t>
            </a:r>
          </a:p>
          <a:p>
            <a:pPr>
              <a:lnSpc>
                <a:spcPct val="110000"/>
              </a:lnSpc>
              <a:buFont typeface="Wingdings" panose="05000000000000000000" pitchFamily="2" charset="2"/>
              <a:buChar char="ü"/>
            </a:pPr>
            <a:r>
              <a:rPr lang="en-US" dirty="0">
                <a:solidFill>
                  <a:schemeClr val="bg1"/>
                </a:solidFill>
              </a:rPr>
              <a:t>Implicit Grant flow is deprecated and is not recommended to use in production applications. Always use the Authorization code grant flow instead of implicit grant flow</a:t>
            </a:r>
          </a:p>
        </p:txBody>
      </p:sp>
    </p:spTree>
    <p:extLst>
      <p:ext uri="{BB962C8B-B14F-4D97-AF65-F5344CB8AC3E}">
        <p14:creationId xmlns:p14="http://schemas.microsoft.com/office/powerpoint/2010/main" val="109187971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825124"/>
          </a:xfrm>
        </p:spPr>
        <p:txBody>
          <a:bodyPr/>
          <a:lstStyle/>
          <a:p>
            <a:pPr algn="ctr"/>
            <a:r>
              <a:rPr lang="en-US" dirty="0" err="1"/>
              <a:t>OAUTH2</a:t>
            </a:r>
            <a:r>
              <a:rPr lang="en-US" dirty="0"/>
              <a:t> FLOW</a:t>
            </a:r>
            <a:br>
              <a:rPr lang="en-US" dirty="0"/>
            </a:br>
            <a:r>
              <a:rPr lang="en-US" sz="2000" dirty="0"/>
              <a:t>IN THE PASSWORD GRANT/RESOURCE OWNER CREDENTIALS GRANT TYPE</a:t>
            </a:r>
            <a:br>
              <a:rPr lang="en-US" dirty="0"/>
            </a:br>
            <a:endParaRPr lang="en-US" dirty="0"/>
          </a:p>
        </p:txBody>
      </p:sp>
      <p:pic>
        <p:nvPicPr>
          <p:cNvPr id="5" name="Picture 4">
            <a:extLst>
              <a:ext uri="{FF2B5EF4-FFF2-40B4-BE49-F238E27FC236}">
                <a16:creationId xmlns:a16="http://schemas.microsoft.com/office/drawing/2014/main" id="{62190AD1-3C7E-608A-02E6-70AA39C344A1}"/>
              </a:ext>
            </a:extLst>
          </p:cNvPr>
          <p:cNvPicPr>
            <a:picLocks noChangeAspect="1"/>
          </p:cNvPicPr>
          <p:nvPr/>
        </p:nvPicPr>
        <p:blipFill>
          <a:blip r:embed="rId2"/>
          <a:stretch>
            <a:fillRect/>
          </a:stretch>
        </p:blipFill>
        <p:spPr>
          <a:xfrm>
            <a:off x="454856" y="1019331"/>
            <a:ext cx="11220450" cy="5524500"/>
          </a:xfrm>
          <a:prstGeom prst="rect">
            <a:avLst/>
          </a:prstGeom>
        </p:spPr>
      </p:pic>
    </p:spTree>
    <p:extLst>
      <p:ext uri="{BB962C8B-B14F-4D97-AF65-F5344CB8AC3E}">
        <p14:creationId xmlns:p14="http://schemas.microsoft.com/office/powerpoint/2010/main" val="28394853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err="1"/>
              <a:t>OAUTH2</a:t>
            </a:r>
            <a:r>
              <a:rPr lang="en-US" dirty="0"/>
              <a:t> FLOW</a:t>
            </a:r>
            <a:br>
              <a:rPr lang="en-US" dirty="0"/>
            </a:br>
            <a:r>
              <a:rPr lang="en-US" sz="2400" dirty="0"/>
              <a:t>IN THE AUTHORIZATION CODE GRANT TYPE</a:t>
            </a:r>
            <a:br>
              <a:rPr lang="en-US" dirty="0"/>
            </a:b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6" y="974360"/>
            <a:ext cx="11282288" cy="6100997"/>
          </a:xfrm>
        </p:spPr>
        <p:txBody>
          <a:bodyPr>
            <a:normAutofit/>
          </a:bodyPr>
          <a:lstStyle/>
          <a:p>
            <a:pPr>
              <a:lnSpc>
                <a:spcPct val="110000"/>
              </a:lnSpc>
              <a:buFont typeface="Wingdings" panose="05000000000000000000" pitchFamily="2" charset="2"/>
              <a:buChar char="ü"/>
            </a:pPr>
            <a:r>
              <a:rPr lang="en-US" dirty="0">
                <a:solidFill>
                  <a:schemeClr val="bg1"/>
                </a:solidFill>
              </a:rPr>
              <a:t>In the steps 2, where client is making a request to Auth Server endpoint, have to send the below important details:</a:t>
            </a:r>
          </a:p>
          <a:p>
            <a:pPr lvl="1">
              <a:lnSpc>
                <a:spcPct val="110000"/>
              </a:lnSpc>
            </a:pPr>
            <a:r>
              <a:rPr lang="en-US" b="1" dirty="0" err="1">
                <a:solidFill>
                  <a:schemeClr val="bg1"/>
                </a:solidFill>
              </a:rPr>
              <a:t>client_id</a:t>
            </a:r>
            <a:r>
              <a:rPr lang="en-US" b="1" dirty="0">
                <a:solidFill>
                  <a:schemeClr val="bg1"/>
                </a:solidFill>
              </a:rPr>
              <a:t> &amp; </a:t>
            </a:r>
            <a:r>
              <a:rPr lang="en-US" b="1" dirty="0" err="1">
                <a:solidFill>
                  <a:schemeClr val="bg1"/>
                </a:solidFill>
              </a:rPr>
              <a:t>client_secret</a:t>
            </a:r>
            <a:r>
              <a:rPr lang="en-US" b="1" dirty="0">
                <a:solidFill>
                  <a:schemeClr val="bg1"/>
                </a:solidFill>
              </a:rPr>
              <a:t> </a:t>
            </a:r>
            <a:r>
              <a:rPr lang="en-US" dirty="0">
                <a:solidFill>
                  <a:schemeClr val="bg1"/>
                </a:solidFill>
              </a:rPr>
              <a:t>– the credentials of the client to authenticate itself</a:t>
            </a:r>
          </a:p>
          <a:p>
            <a:pPr lvl="1">
              <a:lnSpc>
                <a:spcPct val="110000"/>
              </a:lnSpc>
            </a:pPr>
            <a:r>
              <a:rPr lang="en-US" b="1" dirty="0">
                <a:solidFill>
                  <a:schemeClr val="bg1"/>
                </a:solidFill>
              </a:rPr>
              <a:t>scope</a:t>
            </a:r>
            <a:r>
              <a:rPr lang="en-US" dirty="0">
                <a:solidFill>
                  <a:schemeClr val="bg1"/>
                </a:solidFill>
              </a:rPr>
              <a:t> – similar to authorities. Specifies level of </a:t>
            </a:r>
            <a:r>
              <a:rPr lang="en-US" dirty="0" err="1">
                <a:solidFill>
                  <a:schemeClr val="bg1"/>
                </a:solidFill>
              </a:rPr>
              <a:t>acess</a:t>
            </a:r>
            <a:r>
              <a:rPr lang="en-US" dirty="0">
                <a:solidFill>
                  <a:schemeClr val="bg1"/>
                </a:solidFill>
              </a:rPr>
              <a:t> that client is requesting like READ</a:t>
            </a:r>
          </a:p>
          <a:p>
            <a:pPr lvl="1">
              <a:lnSpc>
                <a:spcPct val="110000"/>
              </a:lnSpc>
            </a:pPr>
            <a:r>
              <a:rPr lang="en-US" b="1" dirty="0">
                <a:solidFill>
                  <a:schemeClr val="bg1"/>
                </a:solidFill>
              </a:rPr>
              <a:t>username &amp; password</a:t>
            </a:r>
            <a:r>
              <a:rPr lang="en-US" dirty="0">
                <a:solidFill>
                  <a:schemeClr val="bg1"/>
                </a:solidFill>
              </a:rPr>
              <a:t> – Credential provided by the user in the login flow</a:t>
            </a:r>
          </a:p>
          <a:p>
            <a:pPr lvl="1">
              <a:lnSpc>
                <a:spcPct val="110000"/>
              </a:lnSpc>
            </a:pPr>
            <a:r>
              <a:rPr lang="en-US" b="1" dirty="0" err="1">
                <a:solidFill>
                  <a:schemeClr val="bg1"/>
                </a:solidFill>
              </a:rPr>
              <a:t>grant_type</a:t>
            </a:r>
            <a:r>
              <a:rPr lang="en-US" b="1" dirty="0">
                <a:solidFill>
                  <a:schemeClr val="bg1"/>
                </a:solidFill>
              </a:rPr>
              <a:t> </a:t>
            </a:r>
            <a:r>
              <a:rPr lang="en-US" dirty="0">
                <a:solidFill>
                  <a:schemeClr val="bg1"/>
                </a:solidFill>
              </a:rPr>
              <a:t>– With the value ‘</a:t>
            </a:r>
            <a:r>
              <a:rPr lang="en-US" b="1" dirty="0">
                <a:solidFill>
                  <a:schemeClr val="bg1"/>
                </a:solidFill>
              </a:rPr>
              <a:t>password</a:t>
            </a:r>
            <a:r>
              <a:rPr lang="en-US" dirty="0">
                <a:solidFill>
                  <a:schemeClr val="bg1"/>
                </a:solidFill>
              </a:rPr>
              <a:t>’ which indicates that we want to follow password grant type</a:t>
            </a:r>
          </a:p>
          <a:p>
            <a:pPr>
              <a:lnSpc>
                <a:spcPct val="110000"/>
              </a:lnSpc>
              <a:buFont typeface="Wingdings" panose="05000000000000000000" pitchFamily="2" charset="2"/>
              <a:buChar char="ü"/>
            </a:pPr>
            <a:r>
              <a:rPr lang="en-US" dirty="0">
                <a:solidFill>
                  <a:schemeClr val="bg1"/>
                </a:solidFill>
              </a:rPr>
              <a:t>We use this authentication flow only if the client, authorization server and resource servers are maintained by the same organization</a:t>
            </a:r>
          </a:p>
          <a:p>
            <a:pPr>
              <a:lnSpc>
                <a:spcPct val="110000"/>
              </a:lnSpc>
              <a:buFont typeface="Wingdings" panose="05000000000000000000" pitchFamily="2" charset="2"/>
              <a:buChar char="ü"/>
            </a:pPr>
            <a:r>
              <a:rPr lang="en-US" dirty="0">
                <a:solidFill>
                  <a:schemeClr val="bg1"/>
                </a:solidFill>
              </a:rPr>
              <a:t>This flow will be usually followed by the enterprise applications who want to separate the Auth flow and business flow. Once the Auth flow is separated different applications in the same organization can leverage it</a:t>
            </a:r>
          </a:p>
        </p:txBody>
      </p:sp>
    </p:spTree>
    <p:extLst>
      <p:ext uri="{BB962C8B-B14F-4D97-AF65-F5344CB8AC3E}">
        <p14:creationId xmlns:p14="http://schemas.microsoft.com/office/powerpoint/2010/main" val="24178352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825124"/>
          </a:xfrm>
        </p:spPr>
        <p:txBody>
          <a:bodyPr/>
          <a:lstStyle/>
          <a:p>
            <a:pPr algn="ctr"/>
            <a:r>
              <a:rPr lang="en-US" dirty="0" err="1"/>
              <a:t>OAUTH2</a:t>
            </a:r>
            <a:r>
              <a:rPr lang="en-US" dirty="0"/>
              <a:t> FLOW</a:t>
            </a:r>
            <a:br>
              <a:rPr lang="en-US" dirty="0"/>
            </a:br>
            <a:r>
              <a:rPr lang="en-US" sz="2000" dirty="0"/>
              <a:t>IN THE REFRESH TOKEN GRANT TYPE</a:t>
            </a:r>
            <a:endParaRPr lang="en-US" dirty="0"/>
          </a:p>
        </p:txBody>
      </p:sp>
      <p:pic>
        <p:nvPicPr>
          <p:cNvPr id="4" name="Picture 3">
            <a:extLst>
              <a:ext uri="{FF2B5EF4-FFF2-40B4-BE49-F238E27FC236}">
                <a16:creationId xmlns:a16="http://schemas.microsoft.com/office/drawing/2014/main" id="{17EBE4B9-4929-7170-0229-CF3C8EF2838D}"/>
              </a:ext>
            </a:extLst>
          </p:cNvPr>
          <p:cNvPicPr>
            <a:picLocks noChangeAspect="1"/>
          </p:cNvPicPr>
          <p:nvPr/>
        </p:nvPicPr>
        <p:blipFill>
          <a:blip r:embed="rId2"/>
          <a:stretch>
            <a:fillRect/>
          </a:stretch>
        </p:blipFill>
        <p:spPr>
          <a:xfrm>
            <a:off x="2002474" y="924117"/>
            <a:ext cx="8187051" cy="5739676"/>
          </a:xfrm>
          <a:prstGeom prst="rect">
            <a:avLst/>
          </a:prstGeom>
        </p:spPr>
      </p:pic>
    </p:spTree>
    <p:extLst>
      <p:ext uri="{BB962C8B-B14F-4D97-AF65-F5344CB8AC3E}">
        <p14:creationId xmlns:p14="http://schemas.microsoft.com/office/powerpoint/2010/main" val="36145376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err="1"/>
              <a:t>OAUTH2</a:t>
            </a:r>
            <a:r>
              <a:rPr lang="en-US" dirty="0"/>
              <a:t> FLOW</a:t>
            </a:r>
            <a:br>
              <a:rPr lang="en-US" dirty="0"/>
            </a:br>
            <a:r>
              <a:rPr lang="en-US" sz="2400" dirty="0"/>
              <a:t>IN THE REFRESH TOKEN GRANT TYPE</a:t>
            </a:r>
            <a:br>
              <a:rPr lang="en-US" dirty="0"/>
            </a:b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6" y="974360"/>
            <a:ext cx="11282288" cy="6100997"/>
          </a:xfrm>
        </p:spPr>
        <p:txBody>
          <a:bodyPr>
            <a:normAutofit/>
          </a:bodyPr>
          <a:lstStyle/>
          <a:p>
            <a:pPr>
              <a:lnSpc>
                <a:spcPct val="110000"/>
              </a:lnSpc>
              <a:buFont typeface="Wingdings" panose="05000000000000000000" pitchFamily="2" charset="2"/>
              <a:buChar char="ü"/>
            </a:pPr>
            <a:r>
              <a:rPr lang="en-US" dirty="0">
                <a:solidFill>
                  <a:schemeClr val="bg1"/>
                </a:solidFill>
              </a:rPr>
              <a:t>In the steps 3, where client is making a request to Auth Server endpoint, have to send the below important details:</a:t>
            </a:r>
          </a:p>
          <a:p>
            <a:pPr lvl="1">
              <a:lnSpc>
                <a:spcPct val="110000"/>
              </a:lnSpc>
            </a:pPr>
            <a:r>
              <a:rPr lang="en-US" b="1" dirty="0" err="1">
                <a:solidFill>
                  <a:schemeClr val="bg1"/>
                </a:solidFill>
              </a:rPr>
              <a:t>client_id</a:t>
            </a:r>
            <a:r>
              <a:rPr lang="en-US" b="1" dirty="0">
                <a:solidFill>
                  <a:schemeClr val="bg1"/>
                </a:solidFill>
              </a:rPr>
              <a:t> &amp; </a:t>
            </a:r>
            <a:r>
              <a:rPr lang="en-US" b="1" dirty="0" err="1">
                <a:solidFill>
                  <a:schemeClr val="bg1"/>
                </a:solidFill>
              </a:rPr>
              <a:t>client_secret</a:t>
            </a:r>
            <a:r>
              <a:rPr lang="en-US" b="1" dirty="0">
                <a:solidFill>
                  <a:schemeClr val="bg1"/>
                </a:solidFill>
              </a:rPr>
              <a:t> </a:t>
            </a:r>
            <a:r>
              <a:rPr lang="en-US" dirty="0">
                <a:solidFill>
                  <a:schemeClr val="bg1"/>
                </a:solidFill>
              </a:rPr>
              <a:t>– the credentials of the client to authenticate itself</a:t>
            </a:r>
          </a:p>
          <a:p>
            <a:pPr lvl="1">
              <a:lnSpc>
                <a:spcPct val="110000"/>
              </a:lnSpc>
            </a:pPr>
            <a:r>
              <a:rPr lang="en-US" b="1" dirty="0" err="1">
                <a:solidFill>
                  <a:schemeClr val="bg1"/>
                </a:solidFill>
              </a:rPr>
              <a:t>refresh_toke</a:t>
            </a:r>
            <a:r>
              <a:rPr lang="en-US" b="1" dirty="0">
                <a:solidFill>
                  <a:schemeClr val="bg1"/>
                </a:solidFill>
              </a:rPr>
              <a:t> </a:t>
            </a:r>
            <a:r>
              <a:rPr lang="en-US" dirty="0">
                <a:solidFill>
                  <a:schemeClr val="bg1"/>
                </a:solidFill>
              </a:rPr>
              <a:t>– the value of the refresh token received initially</a:t>
            </a:r>
          </a:p>
          <a:p>
            <a:pPr lvl="1">
              <a:lnSpc>
                <a:spcPct val="110000"/>
              </a:lnSpc>
            </a:pPr>
            <a:r>
              <a:rPr lang="en-US" b="1" dirty="0">
                <a:solidFill>
                  <a:schemeClr val="bg1"/>
                </a:solidFill>
              </a:rPr>
              <a:t>scope</a:t>
            </a:r>
            <a:r>
              <a:rPr lang="en-US" dirty="0">
                <a:solidFill>
                  <a:schemeClr val="bg1"/>
                </a:solidFill>
              </a:rPr>
              <a:t> – similar to authorities. Specifies level of </a:t>
            </a:r>
            <a:r>
              <a:rPr lang="en-US" dirty="0" err="1">
                <a:solidFill>
                  <a:schemeClr val="bg1"/>
                </a:solidFill>
              </a:rPr>
              <a:t>acess</a:t>
            </a:r>
            <a:r>
              <a:rPr lang="en-US" dirty="0">
                <a:solidFill>
                  <a:schemeClr val="bg1"/>
                </a:solidFill>
              </a:rPr>
              <a:t> that client is requesting like READ</a:t>
            </a:r>
          </a:p>
          <a:p>
            <a:pPr lvl="1">
              <a:lnSpc>
                <a:spcPct val="110000"/>
              </a:lnSpc>
            </a:pPr>
            <a:r>
              <a:rPr lang="en-US" b="1" dirty="0" err="1">
                <a:solidFill>
                  <a:schemeClr val="bg1"/>
                </a:solidFill>
              </a:rPr>
              <a:t>grant_type</a:t>
            </a:r>
            <a:r>
              <a:rPr lang="en-US" b="1" dirty="0">
                <a:solidFill>
                  <a:schemeClr val="bg1"/>
                </a:solidFill>
              </a:rPr>
              <a:t> </a:t>
            </a:r>
            <a:r>
              <a:rPr lang="en-US" dirty="0">
                <a:solidFill>
                  <a:schemeClr val="bg1"/>
                </a:solidFill>
              </a:rPr>
              <a:t>– With the value ‘</a:t>
            </a:r>
            <a:r>
              <a:rPr lang="en-US" b="1" dirty="0" err="1">
                <a:solidFill>
                  <a:schemeClr val="bg1"/>
                </a:solidFill>
              </a:rPr>
              <a:t>refresh_token</a:t>
            </a:r>
            <a:r>
              <a:rPr lang="en-US" dirty="0">
                <a:solidFill>
                  <a:schemeClr val="bg1"/>
                </a:solidFill>
              </a:rPr>
              <a:t>’ which indicates that we want to follow refresh token grant type</a:t>
            </a:r>
          </a:p>
          <a:p>
            <a:pPr>
              <a:lnSpc>
                <a:spcPct val="110000"/>
              </a:lnSpc>
              <a:buFont typeface="Wingdings" panose="05000000000000000000" pitchFamily="2" charset="2"/>
              <a:buChar char="ü"/>
            </a:pPr>
            <a:r>
              <a:rPr lang="en-US" dirty="0">
                <a:solidFill>
                  <a:schemeClr val="bg1"/>
                </a:solidFill>
              </a:rPr>
              <a:t>This flow will be used in the scenarios where the access token of the user is expired. Instead of asking the user to login again and again, we can use the refresh token which originally provided by the </a:t>
            </a:r>
            <a:r>
              <a:rPr lang="en-US" dirty="0" err="1">
                <a:solidFill>
                  <a:schemeClr val="bg1"/>
                </a:solidFill>
              </a:rPr>
              <a:t>AuthZ</a:t>
            </a:r>
            <a:r>
              <a:rPr lang="en-US" dirty="0">
                <a:solidFill>
                  <a:schemeClr val="bg1"/>
                </a:solidFill>
              </a:rPr>
              <a:t> server to reauthenticate the user</a:t>
            </a:r>
          </a:p>
          <a:p>
            <a:pPr>
              <a:lnSpc>
                <a:spcPct val="110000"/>
              </a:lnSpc>
              <a:buFont typeface="Wingdings" panose="05000000000000000000" pitchFamily="2" charset="2"/>
              <a:buChar char="ü"/>
            </a:pPr>
            <a:r>
              <a:rPr lang="en-US" dirty="0">
                <a:solidFill>
                  <a:schemeClr val="bg1"/>
                </a:solidFill>
              </a:rPr>
              <a:t>Though we can make our access tokens to never expire but it is not recommended considering scenarios where the tokens can be stole if we always use the same token</a:t>
            </a:r>
          </a:p>
          <a:p>
            <a:pPr>
              <a:lnSpc>
                <a:spcPct val="110000"/>
              </a:lnSpc>
              <a:buFont typeface="Wingdings" panose="05000000000000000000" pitchFamily="2" charset="2"/>
              <a:buChar char="ü"/>
            </a:pPr>
            <a:r>
              <a:rPr lang="en-US" dirty="0">
                <a:solidFill>
                  <a:schemeClr val="bg1"/>
                </a:solidFill>
              </a:rPr>
              <a:t>Even in the resource owner credentials grant types we should not store the user credentials for reauthentication purpose instead we should reply on the refresh tokens</a:t>
            </a:r>
          </a:p>
        </p:txBody>
      </p:sp>
    </p:spTree>
    <p:extLst>
      <p:ext uri="{BB962C8B-B14F-4D97-AF65-F5344CB8AC3E}">
        <p14:creationId xmlns:p14="http://schemas.microsoft.com/office/powerpoint/2010/main" val="2113111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825124"/>
          </a:xfrm>
        </p:spPr>
        <p:txBody>
          <a:bodyPr/>
          <a:lstStyle/>
          <a:p>
            <a:pPr algn="ctr"/>
            <a:r>
              <a:rPr lang="en-US" dirty="0"/>
              <a:t>RESOURCE SERVER TOKEN VALIDATION</a:t>
            </a:r>
            <a:br>
              <a:rPr lang="en-US" dirty="0"/>
            </a:br>
            <a:r>
              <a:rPr lang="en-US" sz="2000" dirty="0"/>
              <a:t>IN THE </a:t>
            </a:r>
            <a:r>
              <a:rPr lang="en-US" sz="2000" dirty="0" err="1"/>
              <a:t>OAUTH2</a:t>
            </a:r>
            <a:r>
              <a:rPr lang="en-US" sz="2000" dirty="0"/>
              <a:t> FLOW USING DIRECT API CALL</a:t>
            </a:r>
            <a:endParaRPr lang="en-US" dirty="0"/>
          </a:p>
        </p:txBody>
      </p:sp>
      <p:pic>
        <p:nvPicPr>
          <p:cNvPr id="5" name="Picture 4">
            <a:extLst>
              <a:ext uri="{FF2B5EF4-FFF2-40B4-BE49-F238E27FC236}">
                <a16:creationId xmlns:a16="http://schemas.microsoft.com/office/drawing/2014/main" id="{13588E4D-1A29-8AC4-40FD-A8D75E47013A}"/>
              </a:ext>
            </a:extLst>
          </p:cNvPr>
          <p:cNvPicPr>
            <a:picLocks noChangeAspect="1"/>
          </p:cNvPicPr>
          <p:nvPr/>
        </p:nvPicPr>
        <p:blipFill>
          <a:blip r:embed="rId2"/>
          <a:stretch>
            <a:fillRect/>
          </a:stretch>
        </p:blipFill>
        <p:spPr>
          <a:xfrm>
            <a:off x="338137" y="1019331"/>
            <a:ext cx="11515725" cy="5191125"/>
          </a:xfrm>
          <a:prstGeom prst="rect">
            <a:avLst/>
          </a:prstGeom>
        </p:spPr>
      </p:pic>
    </p:spTree>
    <p:extLst>
      <p:ext uri="{BB962C8B-B14F-4D97-AF65-F5344CB8AC3E}">
        <p14:creationId xmlns:p14="http://schemas.microsoft.com/office/powerpoint/2010/main" val="46247183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825124"/>
          </a:xfrm>
        </p:spPr>
        <p:txBody>
          <a:bodyPr/>
          <a:lstStyle/>
          <a:p>
            <a:pPr algn="ctr"/>
            <a:r>
              <a:rPr lang="en-US" dirty="0"/>
              <a:t>RESOURCE SERVER TOKEN VALIDATION</a:t>
            </a:r>
            <a:br>
              <a:rPr lang="en-US" dirty="0"/>
            </a:br>
            <a:r>
              <a:rPr lang="en-US" sz="2000" dirty="0"/>
              <a:t>IN THE </a:t>
            </a:r>
            <a:r>
              <a:rPr lang="en-US" sz="2000" dirty="0" err="1"/>
              <a:t>OAUTH2</a:t>
            </a:r>
            <a:r>
              <a:rPr lang="en-US" sz="2000" dirty="0"/>
              <a:t> FLOW USING COMMON DB</a:t>
            </a:r>
            <a:endParaRPr lang="en-US" dirty="0"/>
          </a:p>
        </p:txBody>
      </p:sp>
      <p:pic>
        <p:nvPicPr>
          <p:cNvPr id="4" name="Picture 3">
            <a:extLst>
              <a:ext uri="{FF2B5EF4-FFF2-40B4-BE49-F238E27FC236}">
                <a16:creationId xmlns:a16="http://schemas.microsoft.com/office/drawing/2014/main" id="{31FEE333-D6E8-9035-E7DB-144188C23FD3}"/>
              </a:ext>
            </a:extLst>
          </p:cNvPr>
          <p:cNvPicPr>
            <a:picLocks noChangeAspect="1"/>
          </p:cNvPicPr>
          <p:nvPr/>
        </p:nvPicPr>
        <p:blipFill>
          <a:blip r:embed="rId2"/>
          <a:stretch>
            <a:fillRect/>
          </a:stretch>
        </p:blipFill>
        <p:spPr>
          <a:xfrm>
            <a:off x="364294" y="1019331"/>
            <a:ext cx="11372850" cy="5438775"/>
          </a:xfrm>
          <a:prstGeom prst="rect">
            <a:avLst/>
          </a:prstGeom>
        </p:spPr>
      </p:pic>
    </p:spTree>
    <p:extLst>
      <p:ext uri="{BB962C8B-B14F-4D97-AF65-F5344CB8AC3E}">
        <p14:creationId xmlns:p14="http://schemas.microsoft.com/office/powerpoint/2010/main" val="384047497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825124"/>
          </a:xfrm>
        </p:spPr>
        <p:txBody>
          <a:bodyPr/>
          <a:lstStyle/>
          <a:p>
            <a:pPr algn="ctr"/>
            <a:r>
              <a:rPr lang="en-US" dirty="0"/>
              <a:t>RESOURCE SERVER TOKEN VALIDATION</a:t>
            </a:r>
            <a:br>
              <a:rPr lang="en-US" dirty="0"/>
            </a:br>
            <a:r>
              <a:rPr lang="en-US" sz="2000" dirty="0"/>
              <a:t>IN THE </a:t>
            </a:r>
            <a:r>
              <a:rPr lang="en-US" sz="2000" dirty="0" err="1"/>
              <a:t>OAUTH2</a:t>
            </a:r>
            <a:r>
              <a:rPr lang="en-US" sz="2000" dirty="0"/>
              <a:t> FLOW USING CERTIFICATES</a:t>
            </a:r>
            <a:endParaRPr lang="en-US" dirty="0"/>
          </a:p>
        </p:txBody>
      </p:sp>
      <p:pic>
        <p:nvPicPr>
          <p:cNvPr id="5" name="Picture 4">
            <a:extLst>
              <a:ext uri="{FF2B5EF4-FFF2-40B4-BE49-F238E27FC236}">
                <a16:creationId xmlns:a16="http://schemas.microsoft.com/office/drawing/2014/main" id="{C8634EA2-6B3A-3BBD-0D6C-65AAB9F8CD70}"/>
              </a:ext>
            </a:extLst>
          </p:cNvPr>
          <p:cNvPicPr>
            <a:picLocks noChangeAspect="1"/>
          </p:cNvPicPr>
          <p:nvPr/>
        </p:nvPicPr>
        <p:blipFill>
          <a:blip r:embed="rId2"/>
          <a:stretch>
            <a:fillRect/>
          </a:stretch>
        </p:blipFill>
        <p:spPr>
          <a:xfrm>
            <a:off x="233362" y="1019331"/>
            <a:ext cx="11725275" cy="5276850"/>
          </a:xfrm>
          <a:prstGeom prst="rect">
            <a:avLst/>
          </a:prstGeom>
        </p:spPr>
      </p:pic>
    </p:spTree>
    <p:extLst>
      <p:ext uri="{BB962C8B-B14F-4D97-AF65-F5344CB8AC3E}">
        <p14:creationId xmlns:p14="http://schemas.microsoft.com/office/powerpoint/2010/main" val="3483913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a:t>OPENID CONNECT </a:t>
            </a:r>
            <a:br>
              <a:rPr lang="en-US" dirty="0"/>
            </a:br>
            <a:r>
              <a:rPr lang="en-US" sz="2000" dirty="0"/>
              <a:t>WHAT IS OPENID CONNECT  &amp; WHY IT IS IMPORTANT</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6" y="974360"/>
            <a:ext cx="11282288" cy="1678899"/>
          </a:xfrm>
        </p:spPr>
        <p:txBody>
          <a:bodyPr>
            <a:normAutofit/>
          </a:bodyPr>
          <a:lstStyle/>
          <a:p>
            <a:pPr marL="0" indent="0">
              <a:lnSpc>
                <a:spcPct val="110000"/>
              </a:lnSpc>
              <a:buNone/>
            </a:pPr>
            <a:r>
              <a:rPr lang="en-US" b="1" dirty="0">
                <a:solidFill>
                  <a:schemeClr val="bg1"/>
                </a:solidFill>
              </a:rPr>
              <a:t>What is OpenID  Connect ?</a:t>
            </a:r>
          </a:p>
          <a:p>
            <a:pPr lvl="1">
              <a:lnSpc>
                <a:spcPct val="110000"/>
              </a:lnSpc>
              <a:buFont typeface="Arial" panose="020B0604020202020204" pitchFamily="34" charset="0"/>
              <a:buChar char="•"/>
            </a:pPr>
            <a:r>
              <a:rPr lang="en-US" dirty="0">
                <a:solidFill>
                  <a:schemeClr val="bg1"/>
                </a:solidFill>
              </a:rPr>
              <a:t>OpenID is a protocol that sits on top of the OAuth 2.0 framework. While OAuth 2.0 provides authorization via an access token containing scope, OpenID Connect provides authentication by introducing a new ID token which contains a new set of information and claims specifically for identity</a:t>
            </a:r>
          </a:p>
          <a:p>
            <a:pPr lvl="1">
              <a:lnSpc>
                <a:spcPct val="110000"/>
              </a:lnSpc>
              <a:buFont typeface="Arial" panose="020B0604020202020204" pitchFamily="34" charset="0"/>
              <a:buChar char="•"/>
            </a:pPr>
            <a:r>
              <a:rPr lang="en-US" dirty="0">
                <a:solidFill>
                  <a:schemeClr val="bg1"/>
                </a:solidFill>
              </a:rPr>
              <a:t>With the ID token , OpenID Connect brings standards around sharing identity details among the applications</a:t>
            </a:r>
          </a:p>
        </p:txBody>
      </p:sp>
      <p:pic>
        <p:nvPicPr>
          <p:cNvPr id="5" name="Picture 4">
            <a:extLst>
              <a:ext uri="{FF2B5EF4-FFF2-40B4-BE49-F238E27FC236}">
                <a16:creationId xmlns:a16="http://schemas.microsoft.com/office/drawing/2014/main" id="{BBF259A0-BA4D-BCF1-C461-32D552145F91}"/>
              </a:ext>
            </a:extLst>
          </p:cNvPr>
          <p:cNvPicPr>
            <a:picLocks noChangeAspect="1"/>
          </p:cNvPicPr>
          <p:nvPr/>
        </p:nvPicPr>
        <p:blipFill>
          <a:blip r:embed="rId2"/>
          <a:stretch>
            <a:fillRect/>
          </a:stretch>
        </p:blipFill>
        <p:spPr>
          <a:xfrm>
            <a:off x="965538" y="3195404"/>
            <a:ext cx="4924425" cy="2266950"/>
          </a:xfrm>
          <a:prstGeom prst="rect">
            <a:avLst/>
          </a:prstGeom>
        </p:spPr>
      </p:pic>
      <p:sp>
        <p:nvSpPr>
          <p:cNvPr id="6" name="Text Placeholder 3">
            <a:extLst>
              <a:ext uri="{FF2B5EF4-FFF2-40B4-BE49-F238E27FC236}">
                <a16:creationId xmlns:a16="http://schemas.microsoft.com/office/drawing/2014/main" id="{2CA186F4-FFC5-76C0-B3C3-64E76E31F718}"/>
              </a:ext>
            </a:extLst>
          </p:cNvPr>
          <p:cNvSpPr txBox="1">
            <a:spLocks/>
          </p:cNvSpPr>
          <p:nvPr/>
        </p:nvSpPr>
        <p:spPr>
          <a:xfrm>
            <a:off x="6888135" y="3195404"/>
            <a:ext cx="4694265" cy="1678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endParaRPr lang="en-US" dirty="0">
              <a:solidFill>
                <a:schemeClr val="bg1"/>
              </a:solidFill>
            </a:endParaRPr>
          </a:p>
        </p:txBody>
      </p:sp>
      <p:sp>
        <p:nvSpPr>
          <p:cNvPr id="7" name="Text Placeholder 3">
            <a:extLst>
              <a:ext uri="{FF2B5EF4-FFF2-40B4-BE49-F238E27FC236}">
                <a16:creationId xmlns:a16="http://schemas.microsoft.com/office/drawing/2014/main" id="{B89DC8EA-CC42-975D-0575-750CC55B5687}"/>
              </a:ext>
            </a:extLst>
          </p:cNvPr>
          <p:cNvSpPr txBox="1">
            <a:spLocks/>
          </p:cNvSpPr>
          <p:nvPr/>
        </p:nvSpPr>
        <p:spPr>
          <a:xfrm>
            <a:off x="6147295" y="3182914"/>
            <a:ext cx="5435105" cy="22794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endParaRPr lang="en-US" dirty="0">
              <a:solidFill>
                <a:schemeClr val="bg1"/>
              </a:solidFill>
            </a:endParaRPr>
          </a:p>
          <a:p>
            <a:pPr marL="0" indent="0">
              <a:lnSpc>
                <a:spcPct val="110000"/>
              </a:lnSpc>
              <a:buFont typeface="Wingdings" panose="05000000000000000000" pitchFamily="2" charset="2"/>
              <a:buNone/>
            </a:pPr>
            <a:r>
              <a:rPr lang="en-US" dirty="0">
                <a:solidFill>
                  <a:schemeClr val="bg1"/>
                </a:solidFill>
              </a:rPr>
              <a:t>The OpenID Connect flow looks the same as OAuth. The only differences are, in the initial request, a specific scope of </a:t>
            </a:r>
            <a:r>
              <a:rPr lang="en-US" b="1" dirty="0" err="1">
                <a:solidFill>
                  <a:schemeClr val="bg1"/>
                </a:solidFill>
              </a:rPr>
              <a:t>openid</a:t>
            </a:r>
            <a:r>
              <a:rPr lang="en-US" dirty="0">
                <a:solidFill>
                  <a:schemeClr val="bg1"/>
                </a:solidFill>
              </a:rPr>
              <a:t> is used, and in the final exchange the client receives both an </a:t>
            </a:r>
            <a:r>
              <a:rPr lang="en-US" b="1" dirty="0">
                <a:solidFill>
                  <a:schemeClr val="bg1"/>
                </a:solidFill>
              </a:rPr>
              <a:t>Access Token </a:t>
            </a:r>
            <a:r>
              <a:rPr lang="en-US" dirty="0">
                <a:solidFill>
                  <a:schemeClr val="bg1"/>
                </a:solidFill>
              </a:rPr>
              <a:t>and an </a:t>
            </a:r>
            <a:r>
              <a:rPr lang="en-US" b="1" dirty="0">
                <a:solidFill>
                  <a:schemeClr val="bg1"/>
                </a:solidFill>
              </a:rPr>
              <a:t>ID Token</a:t>
            </a:r>
            <a:r>
              <a:rPr lang="en-US" dirty="0">
                <a:solidFill>
                  <a:schemeClr val="bg1"/>
                </a:solidFill>
              </a:rPr>
              <a:t> </a:t>
            </a:r>
          </a:p>
        </p:txBody>
      </p:sp>
    </p:spTree>
    <p:extLst>
      <p:ext uri="{BB962C8B-B14F-4D97-AF65-F5344CB8AC3E}">
        <p14:creationId xmlns:p14="http://schemas.microsoft.com/office/powerpoint/2010/main" val="29614076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a:t>OPENID CONNECT </a:t>
            </a:r>
            <a:br>
              <a:rPr lang="en-US" dirty="0"/>
            </a:br>
            <a:r>
              <a:rPr lang="en-US" sz="2000" dirty="0"/>
              <a:t>WHAT IS OPENID CONNECT  &amp; WHY IT IS IMPORTANT</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6" y="974360"/>
            <a:ext cx="11282288" cy="2208554"/>
          </a:xfrm>
        </p:spPr>
        <p:txBody>
          <a:bodyPr>
            <a:normAutofit/>
          </a:bodyPr>
          <a:lstStyle/>
          <a:p>
            <a:pPr marL="0" indent="0">
              <a:lnSpc>
                <a:spcPct val="110000"/>
              </a:lnSpc>
              <a:buNone/>
            </a:pPr>
            <a:r>
              <a:rPr lang="en-US" b="1" dirty="0">
                <a:solidFill>
                  <a:schemeClr val="bg1"/>
                </a:solidFill>
              </a:rPr>
              <a:t>Why is OpenID Connect important ?</a:t>
            </a:r>
          </a:p>
          <a:p>
            <a:pPr lvl="1">
              <a:lnSpc>
                <a:spcPct val="110000"/>
              </a:lnSpc>
              <a:buFont typeface="Arial" panose="020B0604020202020204" pitchFamily="34" charset="0"/>
              <a:buChar char="•"/>
            </a:pPr>
            <a:r>
              <a:rPr lang="en-US" dirty="0">
                <a:solidFill>
                  <a:schemeClr val="bg1"/>
                </a:solidFill>
              </a:rPr>
              <a:t>Identity is the key to any application. At the core of modern authorization is OAuth 2.0, but OAuth 2.0 lacks an authentication component. Implementing OpenID Connect on top of OAuth 2.0 completes an IAM (Identity &amp; Access Management) strategy</a:t>
            </a:r>
          </a:p>
          <a:p>
            <a:pPr lvl="1">
              <a:lnSpc>
                <a:spcPct val="110000"/>
              </a:lnSpc>
              <a:buFont typeface="Arial" panose="020B0604020202020204" pitchFamily="34" charset="0"/>
              <a:buChar char="•"/>
            </a:pPr>
            <a:r>
              <a:rPr lang="en-US" dirty="0">
                <a:solidFill>
                  <a:schemeClr val="bg1"/>
                </a:solidFill>
              </a:rPr>
              <a:t>As more and more applications need to connect with each other and more identities are being populated on the internet, the demand to be able to share these identities is also increased. With OpenID connect, applications can share the identities easily and standard way</a:t>
            </a:r>
          </a:p>
        </p:txBody>
      </p:sp>
      <p:sp>
        <p:nvSpPr>
          <p:cNvPr id="6" name="Text Placeholder 3">
            <a:extLst>
              <a:ext uri="{FF2B5EF4-FFF2-40B4-BE49-F238E27FC236}">
                <a16:creationId xmlns:a16="http://schemas.microsoft.com/office/drawing/2014/main" id="{2CA186F4-FFC5-76C0-B3C3-64E76E31F718}"/>
              </a:ext>
            </a:extLst>
          </p:cNvPr>
          <p:cNvSpPr txBox="1">
            <a:spLocks/>
          </p:cNvSpPr>
          <p:nvPr/>
        </p:nvSpPr>
        <p:spPr>
          <a:xfrm>
            <a:off x="6888135" y="3195404"/>
            <a:ext cx="4694265" cy="1678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endParaRPr lang="en-US" dirty="0">
              <a:solidFill>
                <a:schemeClr val="bg1"/>
              </a:solidFill>
            </a:endParaRPr>
          </a:p>
        </p:txBody>
      </p:sp>
      <p:sp>
        <p:nvSpPr>
          <p:cNvPr id="7" name="Text Placeholder 3">
            <a:extLst>
              <a:ext uri="{FF2B5EF4-FFF2-40B4-BE49-F238E27FC236}">
                <a16:creationId xmlns:a16="http://schemas.microsoft.com/office/drawing/2014/main" id="{B89DC8EA-CC42-975D-0575-750CC55B5687}"/>
              </a:ext>
            </a:extLst>
          </p:cNvPr>
          <p:cNvSpPr txBox="1">
            <a:spLocks/>
          </p:cNvSpPr>
          <p:nvPr/>
        </p:nvSpPr>
        <p:spPr>
          <a:xfrm>
            <a:off x="6147295" y="3182913"/>
            <a:ext cx="5724915" cy="29030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r>
              <a:rPr lang="en-US" dirty="0">
                <a:solidFill>
                  <a:schemeClr val="bg1"/>
                </a:solidFill>
              </a:rPr>
              <a:t>OpenID Connect add below details to OAuth 2.0</a:t>
            </a:r>
          </a:p>
          <a:p>
            <a:pPr marL="342900" indent="-342900">
              <a:lnSpc>
                <a:spcPct val="110000"/>
              </a:lnSpc>
              <a:buFont typeface="+mj-lt"/>
              <a:buAutoNum type="arabicPeriod"/>
            </a:pPr>
            <a:r>
              <a:rPr lang="en-US" dirty="0" err="1">
                <a:solidFill>
                  <a:schemeClr val="bg1"/>
                </a:solidFill>
              </a:rPr>
              <a:t>OIDC</a:t>
            </a:r>
            <a:r>
              <a:rPr lang="en-US" dirty="0">
                <a:solidFill>
                  <a:schemeClr val="bg1"/>
                </a:solidFill>
              </a:rPr>
              <a:t> standardizes the scopes to </a:t>
            </a:r>
            <a:r>
              <a:rPr lang="en-US" dirty="0" err="1">
                <a:solidFill>
                  <a:schemeClr val="bg1"/>
                </a:solidFill>
              </a:rPr>
              <a:t>openid</a:t>
            </a:r>
            <a:r>
              <a:rPr lang="en-US" dirty="0">
                <a:solidFill>
                  <a:schemeClr val="bg1"/>
                </a:solidFill>
              </a:rPr>
              <a:t>, profile, email and address</a:t>
            </a:r>
          </a:p>
          <a:p>
            <a:pPr marL="342900" indent="-342900">
              <a:lnSpc>
                <a:spcPct val="110000"/>
              </a:lnSpc>
              <a:buFont typeface="+mj-lt"/>
              <a:buAutoNum type="arabicPeriod"/>
            </a:pPr>
            <a:r>
              <a:rPr lang="en-US" dirty="0">
                <a:solidFill>
                  <a:schemeClr val="bg1"/>
                </a:solidFill>
              </a:rPr>
              <a:t>ID Token using </a:t>
            </a:r>
            <a:r>
              <a:rPr lang="en-US" dirty="0" err="1">
                <a:solidFill>
                  <a:schemeClr val="bg1"/>
                </a:solidFill>
              </a:rPr>
              <a:t>JWT</a:t>
            </a:r>
            <a:r>
              <a:rPr lang="en-US" dirty="0">
                <a:solidFill>
                  <a:schemeClr val="bg1"/>
                </a:solidFill>
              </a:rPr>
              <a:t> standard</a:t>
            </a:r>
          </a:p>
          <a:p>
            <a:pPr marL="342900" indent="-342900">
              <a:lnSpc>
                <a:spcPct val="110000"/>
              </a:lnSpc>
              <a:buFont typeface="+mj-lt"/>
              <a:buAutoNum type="arabicPeriod"/>
            </a:pPr>
            <a:r>
              <a:rPr lang="en-US" dirty="0" err="1">
                <a:solidFill>
                  <a:schemeClr val="bg1"/>
                </a:solidFill>
              </a:rPr>
              <a:t>OIDC</a:t>
            </a:r>
            <a:r>
              <a:rPr lang="en-US" dirty="0">
                <a:solidFill>
                  <a:schemeClr val="bg1"/>
                </a:solidFill>
              </a:rPr>
              <a:t> exposes the standardized “/</a:t>
            </a:r>
            <a:r>
              <a:rPr lang="en-US" dirty="0" err="1">
                <a:solidFill>
                  <a:schemeClr val="bg1"/>
                </a:solidFill>
              </a:rPr>
              <a:t>userinfo</a:t>
            </a:r>
            <a:r>
              <a:rPr lang="en-US" dirty="0">
                <a:solidFill>
                  <a:schemeClr val="bg1"/>
                </a:solidFill>
              </a:rPr>
              <a:t>” endpoint</a:t>
            </a:r>
          </a:p>
        </p:txBody>
      </p:sp>
      <p:pic>
        <p:nvPicPr>
          <p:cNvPr id="8" name="Picture 7">
            <a:extLst>
              <a:ext uri="{FF2B5EF4-FFF2-40B4-BE49-F238E27FC236}">
                <a16:creationId xmlns:a16="http://schemas.microsoft.com/office/drawing/2014/main" id="{B736B32C-8783-A00A-E304-7EB662487307}"/>
              </a:ext>
            </a:extLst>
          </p:cNvPr>
          <p:cNvPicPr>
            <a:picLocks noChangeAspect="1"/>
          </p:cNvPicPr>
          <p:nvPr/>
        </p:nvPicPr>
        <p:blipFill>
          <a:blip r:embed="rId2"/>
          <a:stretch>
            <a:fillRect/>
          </a:stretch>
        </p:blipFill>
        <p:spPr>
          <a:xfrm>
            <a:off x="1091276" y="3323756"/>
            <a:ext cx="4419600" cy="2762250"/>
          </a:xfrm>
          <a:prstGeom prst="rect">
            <a:avLst/>
          </a:prstGeom>
        </p:spPr>
      </p:pic>
    </p:spTree>
    <p:extLst>
      <p:ext uri="{BB962C8B-B14F-4D97-AF65-F5344CB8AC3E}">
        <p14:creationId xmlns:p14="http://schemas.microsoft.com/office/powerpoint/2010/main" val="4766587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p:txBody>
          <a:bodyPr/>
          <a:lstStyle/>
          <a:p>
            <a:r>
              <a:rPr lang="en-US" dirty="0"/>
              <a:t>SPRING SECURITY INTERNAL FLOW (CONTINUE)</a:t>
            </a:r>
            <a:br>
              <a:rPr lang="en-US" dirty="0"/>
            </a:br>
            <a:endParaRPr lang="en-US" dirty="0"/>
          </a:p>
        </p:txBody>
      </p:sp>
      <p:sp>
        <p:nvSpPr>
          <p:cNvPr id="5" name="Text Placeholder 2">
            <a:extLst>
              <a:ext uri="{FF2B5EF4-FFF2-40B4-BE49-F238E27FC236}">
                <a16:creationId xmlns:a16="http://schemas.microsoft.com/office/drawing/2014/main" id="{D20D1E46-5AD1-4370-1F1D-E2BD4A8A9E62}"/>
              </a:ext>
            </a:extLst>
          </p:cNvPr>
          <p:cNvSpPr>
            <a:spLocks noGrp="1"/>
          </p:cNvSpPr>
          <p:nvPr>
            <p:ph type="body" sz="quarter" idx="11"/>
          </p:nvPr>
        </p:nvSpPr>
        <p:spPr>
          <a:xfrm>
            <a:off x="756717" y="966920"/>
            <a:ext cx="10293016" cy="4627975"/>
          </a:xfrm>
        </p:spPr>
        <p:txBody>
          <a:bodyPr>
            <a:normAutofit fontScale="77500" lnSpcReduction="20000"/>
          </a:bodyPr>
          <a:lstStyle/>
          <a:p>
            <a:pPr>
              <a:buFont typeface="Wingdings" panose="05000000000000000000" pitchFamily="2" charset="2"/>
              <a:buChar char="v"/>
            </a:pPr>
            <a:r>
              <a:rPr lang="en-US" b="1" dirty="0"/>
              <a:t>Spring Security Filters: </a:t>
            </a:r>
          </a:p>
          <a:p>
            <a:pPr lvl="1">
              <a:buFont typeface="Wingdings" panose="05000000000000000000" pitchFamily="2" charset="2"/>
              <a:buChar char="Ø"/>
            </a:pPr>
            <a:r>
              <a:rPr lang="en-US" dirty="0"/>
              <a:t>A series of Spring Security filters intercept each request and work together if Authentication is required or not. If authentication is required, accordingly navigate the user to the login page or use the existing details stored during initial authentication</a:t>
            </a:r>
          </a:p>
          <a:p>
            <a:pPr>
              <a:buFont typeface="Wingdings" panose="05000000000000000000" pitchFamily="2" charset="2"/>
              <a:buChar char="v"/>
            </a:pPr>
            <a:r>
              <a:rPr lang="en-US" b="1" dirty="0"/>
              <a:t>Authentication: </a:t>
            </a:r>
          </a:p>
          <a:p>
            <a:pPr lvl="1">
              <a:buFont typeface="Wingdings" panose="05000000000000000000" pitchFamily="2" charset="2"/>
              <a:buChar char="Ø"/>
            </a:pPr>
            <a:r>
              <a:rPr lang="en-US" dirty="0"/>
              <a:t>Filters like </a:t>
            </a:r>
            <a:r>
              <a:rPr lang="en-US" dirty="0" err="1"/>
              <a:t>UsernamePasswordAuthenticationsFilter</a:t>
            </a:r>
            <a:r>
              <a:rPr lang="en-US" dirty="0"/>
              <a:t> will extract username/password from HTTP request and prepare Authentication type object.</a:t>
            </a:r>
            <a:endParaRPr lang="en-US" b="1" dirty="0"/>
          </a:p>
          <a:p>
            <a:pPr>
              <a:buFont typeface="Wingdings" panose="05000000000000000000" pitchFamily="2" charset="2"/>
              <a:buChar char="v"/>
            </a:pPr>
            <a:r>
              <a:rPr lang="en-US" b="1" dirty="0" err="1"/>
              <a:t>AuthenticationManager</a:t>
            </a:r>
            <a:r>
              <a:rPr lang="en-US" b="1" dirty="0"/>
              <a:t>:</a:t>
            </a:r>
            <a:r>
              <a:rPr lang="en-US" dirty="0"/>
              <a:t> </a:t>
            </a:r>
          </a:p>
          <a:p>
            <a:pPr lvl="1">
              <a:buFont typeface="Wingdings" panose="05000000000000000000" pitchFamily="2" charset="2"/>
              <a:buChar char="Ø"/>
            </a:pPr>
            <a:r>
              <a:rPr lang="en-US" dirty="0"/>
              <a:t>Once received request from filter, it delegates the validating of the user details to the authentication providers available. Since there can be multiple providers inside an app, it is the responsibility of </a:t>
            </a:r>
            <a:r>
              <a:rPr lang="en-US" dirty="0" err="1"/>
              <a:t>AuthenticationManager</a:t>
            </a:r>
            <a:r>
              <a:rPr lang="en-US" dirty="0"/>
              <a:t> to manage all the authentication providers available</a:t>
            </a:r>
          </a:p>
          <a:p>
            <a:pPr>
              <a:buFont typeface="Wingdings" panose="05000000000000000000" pitchFamily="2" charset="2"/>
              <a:buChar char="v"/>
            </a:pPr>
            <a:r>
              <a:rPr lang="en-US" b="1" dirty="0" err="1"/>
              <a:t>AuthenticationProvider</a:t>
            </a:r>
            <a:r>
              <a:rPr lang="en-US" b="1" dirty="0"/>
              <a:t>: </a:t>
            </a:r>
          </a:p>
          <a:p>
            <a:pPr lvl="1">
              <a:buFont typeface="Wingdings" panose="05000000000000000000" pitchFamily="2" charset="2"/>
              <a:buChar char="Ø"/>
            </a:pPr>
            <a:r>
              <a:rPr lang="en-US" dirty="0" err="1"/>
              <a:t>AuthenticationProviders</a:t>
            </a:r>
            <a:r>
              <a:rPr lang="en-US" dirty="0"/>
              <a:t> has all core logic of validating user details for authentication</a:t>
            </a:r>
            <a:endParaRPr lang="en-US" b="1" dirty="0"/>
          </a:p>
          <a:p>
            <a:pPr>
              <a:buFont typeface="Wingdings" panose="05000000000000000000" pitchFamily="2" charset="2"/>
              <a:buChar char="v"/>
            </a:pPr>
            <a:r>
              <a:rPr lang="en-US" b="1" dirty="0" err="1"/>
              <a:t>UserDetailsManager</a:t>
            </a:r>
            <a:r>
              <a:rPr lang="en-US" b="1" dirty="0"/>
              <a:t>/</a:t>
            </a:r>
            <a:r>
              <a:rPr lang="en-US" b="1" dirty="0" err="1"/>
              <a:t>UserDetailsService</a:t>
            </a:r>
            <a:r>
              <a:rPr lang="en-US" b="1" dirty="0"/>
              <a:t>: </a:t>
            </a:r>
          </a:p>
          <a:p>
            <a:pPr lvl="1">
              <a:buFont typeface="Wingdings" panose="05000000000000000000" pitchFamily="2" charset="2"/>
              <a:buChar char="Ø"/>
            </a:pPr>
            <a:r>
              <a:rPr lang="en-US" dirty="0" err="1"/>
              <a:t>UserDetailsManager</a:t>
            </a:r>
            <a:r>
              <a:rPr lang="en-US" dirty="0"/>
              <a:t>/</a:t>
            </a:r>
            <a:r>
              <a:rPr lang="en-US" dirty="0" err="1"/>
              <a:t>UserDetailsService</a:t>
            </a:r>
            <a:r>
              <a:rPr lang="en-US" dirty="0"/>
              <a:t> helps in retrieving, creating, updating, deleting the User Details from the DB/storage systems.</a:t>
            </a:r>
            <a:endParaRPr lang="en-US" b="1" dirty="0"/>
          </a:p>
          <a:p>
            <a:pPr>
              <a:buFont typeface="Wingdings" panose="05000000000000000000" pitchFamily="2" charset="2"/>
              <a:buChar char="v"/>
            </a:pPr>
            <a:r>
              <a:rPr lang="en-US" b="1" dirty="0" err="1"/>
              <a:t>PasswordEncoder</a:t>
            </a:r>
            <a:r>
              <a:rPr lang="en-US" b="1" dirty="0"/>
              <a:t>: </a:t>
            </a:r>
          </a:p>
          <a:p>
            <a:pPr lvl="1">
              <a:buFont typeface="Wingdings" panose="05000000000000000000" pitchFamily="2" charset="2"/>
              <a:buChar char="Ø"/>
            </a:pPr>
            <a:r>
              <a:rPr lang="en-US" dirty="0"/>
              <a:t>Service interface that helps in encoding and hashing passwords. Otherwise we may have to live with plain text password(</a:t>
            </a:r>
            <a:r>
              <a:rPr lang="en-US" dirty="0">
                <a:solidFill>
                  <a:srgbClr val="FF0000"/>
                </a:solidFill>
              </a:rPr>
              <a:t>not recommended</a:t>
            </a:r>
            <a:r>
              <a:rPr lang="en-US" dirty="0"/>
              <a:t>)</a:t>
            </a:r>
          </a:p>
          <a:p>
            <a:pPr>
              <a:buFont typeface="Wingdings" panose="05000000000000000000" pitchFamily="2" charset="2"/>
              <a:buChar char="v"/>
            </a:pPr>
            <a:r>
              <a:rPr lang="en-US" b="1" dirty="0" err="1"/>
              <a:t>SecurityContext</a:t>
            </a:r>
            <a:r>
              <a:rPr lang="en-US" b="1" dirty="0"/>
              <a:t>: </a:t>
            </a:r>
          </a:p>
          <a:p>
            <a:pPr lvl="1">
              <a:buFont typeface="Wingdings" panose="05000000000000000000" pitchFamily="2" charset="2"/>
              <a:buChar char="Ø"/>
            </a:pPr>
            <a:r>
              <a:rPr lang="en-US" dirty="0"/>
              <a:t>Once the request has been authenticated, the Authentication will usually be stored in a thread-local </a:t>
            </a:r>
            <a:r>
              <a:rPr lang="en-US" dirty="0" err="1"/>
              <a:t>SecurityContext</a:t>
            </a:r>
            <a:r>
              <a:rPr lang="en-US" dirty="0"/>
              <a:t> managed by the </a:t>
            </a:r>
            <a:r>
              <a:rPr lang="en-US" dirty="0" err="1"/>
              <a:t>SecurityContextHolder</a:t>
            </a:r>
            <a:r>
              <a:rPr lang="en-US" dirty="0"/>
              <a:t>. This helps during the upcoming requests from the same user</a:t>
            </a:r>
          </a:p>
        </p:txBody>
      </p:sp>
    </p:spTree>
    <p:extLst>
      <p:ext uri="{BB962C8B-B14F-4D97-AF65-F5344CB8AC3E}">
        <p14:creationId xmlns:p14="http://schemas.microsoft.com/office/powerpoint/2010/main" val="24593686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a:t>IMPLEMENT </a:t>
            </a:r>
            <a:r>
              <a:rPr lang="en-US" dirty="0" err="1"/>
              <a:t>OAUTH2</a:t>
            </a:r>
            <a:r>
              <a:rPr lang="en-US" dirty="0"/>
              <a:t> INSIDE </a:t>
            </a:r>
            <a:r>
              <a:rPr lang="en-US" dirty="0" err="1"/>
              <a:t>SPRINGSECURITY</a:t>
            </a:r>
            <a:r>
              <a:rPr lang="en-US" dirty="0"/>
              <a:t> APP</a:t>
            </a:r>
            <a:br>
              <a:rPr lang="en-US" dirty="0"/>
            </a:br>
            <a:r>
              <a:rPr lang="en-US" dirty="0"/>
              <a:t>USING </a:t>
            </a:r>
            <a:r>
              <a:rPr lang="en-US" dirty="0" err="1"/>
              <a:t>KEYCLOAK</a:t>
            </a:r>
            <a:r>
              <a:rPr lang="en-US" dirty="0"/>
              <a:t> AUTH SERVER</a:t>
            </a:r>
          </a:p>
        </p:txBody>
      </p:sp>
      <p:sp>
        <p:nvSpPr>
          <p:cNvPr id="6" name="Text Placeholder 3">
            <a:extLst>
              <a:ext uri="{FF2B5EF4-FFF2-40B4-BE49-F238E27FC236}">
                <a16:creationId xmlns:a16="http://schemas.microsoft.com/office/drawing/2014/main" id="{2CA186F4-FFC5-76C0-B3C3-64E76E31F718}"/>
              </a:ext>
            </a:extLst>
          </p:cNvPr>
          <p:cNvSpPr txBox="1">
            <a:spLocks/>
          </p:cNvSpPr>
          <p:nvPr/>
        </p:nvSpPr>
        <p:spPr>
          <a:xfrm>
            <a:off x="6888135" y="3195404"/>
            <a:ext cx="4694265" cy="167889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buClr>
              <a:buFont typeface="Wingdings" panose="05000000000000000000" pitchFamily="2" charset="2"/>
              <a:buChar char="§"/>
              <a:defRPr sz="1800" kern="1200">
                <a:solidFill>
                  <a:schemeClr val="bg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bg2"/>
                </a:solidFill>
                <a:latin typeface="+mn-lt"/>
                <a:ea typeface="+mn-ea"/>
                <a:cs typeface="+mn-cs"/>
              </a:defRPr>
            </a:lvl2pPr>
            <a:lvl3pPr marL="1143000" indent="-228600" algn="l" defTabSz="914400" rtl="0" eaLnBrk="1" latinLnBrk="0" hangingPunct="1">
              <a:lnSpc>
                <a:spcPct val="90000"/>
              </a:lnSpc>
              <a:spcBef>
                <a:spcPts val="500"/>
              </a:spcBef>
              <a:buFont typeface="Wingdings" panose="05000000000000000000" pitchFamily="2" charset="2"/>
              <a:buChar char="§"/>
              <a:defRPr sz="1400" kern="1200">
                <a:solidFill>
                  <a:schemeClr val="bg2"/>
                </a:solidFill>
                <a:latin typeface="+mn-lt"/>
                <a:ea typeface="+mn-ea"/>
                <a:cs typeface="+mn-cs"/>
              </a:defRPr>
            </a:lvl3pPr>
            <a:lvl4pPr marL="1600200" indent="-228600" algn="l" defTabSz="914400" rtl="0" eaLnBrk="1" latinLnBrk="0" hangingPunct="1">
              <a:lnSpc>
                <a:spcPct val="90000"/>
              </a:lnSpc>
              <a:spcBef>
                <a:spcPts val="500"/>
              </a:spcBef>
              <a:buClr>
                <a:schemeClr val="tx2">
                  <a:lumMod val="75000"/>
                </a:schemeClr>
              </a:buClr>
              <a:buFont typeface="Wingdings" panose="05000000000000000000" pitchFamily="2" charset="2"/>
              <a:buChar char="§"/>
              <a:defRPr sz="1200" kern="1200">
                <a:solidFill>
                  <a:schemeClr val="bg2"/>
                </a:solidFill>
                <a:latin typeface="+mn-lt"/>
                <a:ea typeface="+mn-ea"/>
                <a:cs typeface="+mn-cs"/>
              </a:defRPr>
            </a:lvl4pPr>
            <a:lvl5pPr marL="2057400" indent="-228600" algn="l" defTabSz="914400" rtl="0" eaLnBrk="1" latinLnBrk="0" hangingPunct="1">
              <a:lnSpc>
                <a:spcPct val="90000"/>
              </a:lnSpc>
              <a:spcBef>
                <a:spcPts val="500"/>
              </a:spcBef>
              <a:buClr>
                <a:schemeClr val="bg2"/>
              </a:buClr>
              <a:buSzPct val="70000"/>
              <a:buFont typeface="Wingdings" pitchFamily="2" charset="2"/>
              <a:buChar char="§"/>
              <a:defRPr sz="1200" kern="1200">
                <a:solidFill>
                  <a:schemeClr val="bg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buFont typeface="Wingdings" panose="05000000000000000000" pitchFamily="2" charset="2"/>
              <a:buNone/>
            </a:pPr>
            <a:endParaRPr lang="en-US" dirty="0">
              <a:solidFill>
                <a:schemeClr val="bg1"/>
              </a:solidFill>
            </a:endParaRPr>
          </a:p>
        </p:txBody>
      </p:sp>
      <p:pic>
        <p:nvPicPr>
          <p:cNvPr id="10" name="Picture 9">
            <a:extLst>
              <a:ext uri="{FF2B5EF4-FFF2-40B4-BE49-F238E27FC236}">
                <a16:creationId xmlns:a16="http://schemas.microsoft.com/office/drawing/2014/main" id="{FEA1FD70-5E02-0FF9-C5D4-D42E4387BBA3}"/>
              </a:ext>
            </a:extLst>
          </p:cNvPr>
          <p:cNvPicPr>
            <a:picLocks noChangeAspect="1"/>
          </p:cNvPicPr>
          <p:nvPr/>
        </p:nvPicPr>
        <p:blipFill>
          <a:blip r:embed="rId2"/>
          <a:stretch>
            <a:fillRect/>
          </a:stretch>
        </p:blipFill>
        <p:spPr>
          <a:xfrm>
            <a:off x="257175" y="1381047"/>
            <a:ext cx="11677650" cy="4905375"/>
          </a:xfrm>
          <a:prstGeom prst="rect">
            <a:avLst/>
          </a:prstGeom>
        </p:spPr>
      </p:pic>
    </p:spTree>
    <p:extLst>
      <p:ext uri="{BB962C8B-B14F-4D97-AF65-F5344CB8AC3E}">
        <p14:creationId xmlns:p14="http://schemas.microsoft.com/office/powerpoint/2010/main" val="213680440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err="1"/>
              <a:t>OAUTH2</a:t>
            </a:r>
            <a:r>
              <a:rPr lang="en-US" dirty="0"/>
              <a:t> FLOW</a:t>
            </a:r>
            <a:br>
              <a:rPr lang="en-US" dirty="0"/>
            </a:br>
            <a:r>
              <a:rPr lang="en-US" sz="2400" dirty="0"/>
              <a:t>WITH PROOF KEY FOR CODE EXCHANGE (</a:t>
            </a:r>
            <a:r>
              <a:rPr lang="en-US" sz="2400" dirty="0" err="1"/>
              <a:t>PKCE</a:t>
            </a:r>
            <a:r>
              <a:rPr lang="en-US" sz="2400" dirty="0"/>
              <a:t>)</a:t>
            </a:r>
            <a:br>
              <a:rPr lang="en-US" dirty="0"/>
            </a:b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454856" y="974360"/>
            <a:ext cx="11282288" cy="6100997"/>
          </a:xfrm>
        </p:spPr>
        <p:txBody>
          <a:bodyPr>
            <a:normAutofit/>
          </a:bodyPr>
          <a:lstStyle/>
          <a:p>
            <a:pPr>
              <a:lnSpc>
                <a:spcPct val="110000"/>
              </a:lnSpc>
              <a:buFont typeface="Wingdings" panose="05000000000000000000" pitchFamily="2" charset="2"/>
              <a:buChar char="ü"/>
            </a:pPr>
            <a:r>
              <a:rPr lang="en-US" dirty="0">
                <a:solidFill>
                  <a:schemeClr val="bg1"/>
                </a:solidFill>
              </a:rPr>
              <a:t>When public clients (e.g. native and single-page applications) request Access Tokens, some additional security concerns are posed that are not mitigated by the Authorization Code Flow alone. This is because public clients cannot securely store a Client Secret</a:t>
            </a:r>
          </a:p>
          <a:p>
            <a:pPr>
              <a:lnSpc>
                <a:spcPct val="110000"/>
              </a:lnSpc>
              <a:buFont typeface="Wingdings" panose="05000000000000000000" pitchFamily="2" charset="2"/>
              <a:buChar char="ü"/>
            </a:pPr>
            <a:r>
              <a:rPr lang="en-US" dirty="0">
                <a:solidFill>
                  <a:schemeClr val="bg1"/>
                </a:solidFill>
              </a:rPr>
              <a:t>Given these situations, OAuth 2.0 provides a version of the Authorization Code Flow for public client applications which makes use of a Proof Key for Code Exchange (</a:t>
            </a:r>
            <a:r>
              <a:rPr lang="en-US" dirty="0" err="1">
                <a:solidFill>
                  <a:schemeClr val="bg1"/>
                </a:solidFill>
              </a:rPr>
              <a:t>PKCE</a:t>
            </a:r>
            <a:r>
              <a:rPr lang="en-US" dirty="0">
                <a:solidFill>
                  <a:schemeClr val="bg1"/>
                </a:solidFill>
              </a:rPr>
              <a:t>)</a:t>
            </a:r>
          </a:p>
          <a:p>
            <a:pPr>
              <a:lnSpc>
                <a:spcPct val="110000"/>
              </a:lnSpc>
              <a:buFont typeface="Wingdings" panose="05000000000000000000" pitchFamily="2" charset="2"/>
              <a:buChar char="ü"/>
            </a:pPr>
            <a:r>
              <a:rPr lang="en-US" dirty="0">
                <a:solidFill>
                  <a:schemeClr val="bg1"/>
                </a:solidFill>
              </a:rPr>
              <a:t>The </a:t>
            </a:r>
            <a:r>
              <a:rPr lang="en-US" dirty="0" err="1">
                <a:solidFill>
                  <a:schemeClr val="bg1"/>
                </a:solidFill>
              </a:rPr>
              <a:t>PKCE</a:t>
            </a:r>
            <a:r>
              <a:rPr lang="en-US" dirty="0">
                <a:solidFill>
                  <a:schemeClr val="bg1"/>
                </a:solidFill>
              </a:rPr>
              <a:t>-enhanced Authorization Code Flow follows below steps:</a:t>
            </a:r>
          </a:p>
          <a:p>
            <a:pPr lvl="1">
              <a:lnSpc>
                <a:spcPct val="110000"/>
              </a:lnSpc>
              <a:buFont typeface="Wingdings" panose="05000000000000000000" pitchFamily="2" charset="2"/>
              <a:buChar char="§"/>
            </a:pPr>
            <a:r>
              <a:rPr lang="en-US" dirty="0">
                <a:solidFill>
                  <a:schemeClr val="bg1"/>
                </a:solidFill>
              </a:rPr>
              <a:t>Once user clicks login, client app creates a cryptographically-random </a:t>
            </a:r>
            <a:r>
              <a:rPr lang="en-US" dirty="0" err="1">
                <a:solidFill>
                  <a:schemeClr val="bg1"/>
                </a:solidFill>
              </a:rPr>
              <a:t>code_verifier</a:t>
            </a:r>
            <a:r>
              <a:rPr lang="en-US" dirty="0">
                <a:solidFill>
                  <a:schemeClr val="bg1"/>
                </a:solidFill>
              </a:rPr>
              <a:t> and from this generates a </a:t>
            </a:r>
            <a:r>
              <a:rPr lang="en-US" dirty="0" err="1">
                <a:solidFill>
                  <a:schemeClr val="bg1"/>
                </a:solidFill>
              </a:rPr>
              <a:t>code_chanllenge</a:t>
            </a:r>
            <a:endParaRPr lang="en-US" dirty="0">
              <a:solidFill>
                <a:schemeClr val="bg1"/>
              </a:solidFill>
            </a:endParaRPr>
          </a:p>
          <a:p>
            <a:pPr lvl="1">
              <a:lnSpc>
                <a:spcPct val="110000"/>
              </a:lnSpc>
              <a:buFont typeface="Wingdings" panose="05000000000000000000" pitchFamily="2" charset="2"/>
              <a:buChar char="§"/>
            </a:pPr>
            <a:r>
              <a:rPr lang="en-US" dirty="0">
                <a:solidFill>
                  <a:schemeClr val="bg1"/>
                </a:solidFill>
              </a:rPr>
              <a:t>Code challenge is a </a:t>
            </a:r>
            <a:r>
              <a:rPr lang="en-US" dirty="0" err="1">
                <a:solidFill>
                  <a:schemeClr val="bg1"/>
                </a:solidFill>
              </a:rPr>
              <a:t>Base64</a:t>
            </a:r>
            <a:r>
              <a:rPr lang="en-US" dirty="0">
                <a:solidFill>
                  <a:schemeClr val="bg1"/>
                </a:solidFill>
              </a:rPr>
              <a:t>-URL-encoded string of the </a:t>
            </a:r>
            <a:r>
              <a:rPr lang="en-US" dirty="0" err="1">
                <a:solidFill>
                  <a:schemeClr val="bg1"/>
                </a:solidFill>
              </a:rPr>
              <a:t>SHA256</a:t>
            </a:r>
            <a:r>
              <a:rPr lang="en-US" dirty="0">
                <a:solidFill>
                  <a:schemeClr val="bg1"/>
                </a:solidFill>
              </a:rPr>
              <a:t> hash of the code verifier</a:t>
            </a:r>
          </a:p>
          <a:p>
            <a:pPr lvl="1">
              <a:lnSpc>
                <a:spcPct val="110000"/>
              </a:lnSpc>
              <a:buFont typeface="Wingdings" panose="05000000000000000000" pitchFamily="2" charset="2"/>
              <a:buChar char="§"/>
            </a:pPr>
            <a:r>
              <a:rPr lang="en-US" dirty="0">
                <a:solidFill>
                  <a:schemeClr val="bg1"/>
                </a:solidFill>
              </a:rPr>
              <a:t>Redirects the user to the Authorization Server along with the </a:t>
            </a:r>
            <a:r>
              <a:rPr lang="en-US" dirty="0" err="1">
                <a:solidFill>
                  <a:schemeClr val="bg1"/>
                </a:solidFill>
              </a:rPr>
              <a:t>code_challenge</a:t>
            </a:r>
            <a:endParaRPr lang="en-US" dirty="0">
              <a:solidFill>
                <a:schemeClr val="bg1"/>
              </a:solidFill>
            </a:endParaRPr>
          </a:p>
          <a:p>
            <a:pPr lvl="1">
              <a:lnSpc>
                <a:spcPct val="110000"/>
              </a:lnSpc>
              <a:buFont typeface="Wingdings" panose="05000000000000000000" pitchFamily="2" charset="2"/>
              <a:buChar char="§"/>
            </a:pPr>
            <a:r>
              <a:rPr lang="en-US" dirty="0">
                <a:solidFill>
                  <a:schemeClr val="bg1"/>
                </a:solidFill>
              </a:rPr>
              <a:t>Authorization Server stores the </a:t>
            </a:r>
            <a:r>
              <a:rPr lang="en-US" dirty="0" err="1">
                <a:solidFill>
                  <a:schemeClr val="bg1"/>
                </a:solidFill>
              </a:rPr>
              <a:t>code_challenege</a:t>
            </a:r>
            <a:r>
              <a:rPr lang="en-US" dirty="0">
                <a:solidFill>
                  <a:schemeClr val="bg1"/>
                </a:solidFill>
              </a:rPr>
              <a:t> and redirects the user back to the application with an authorization code which is good for one use </a:t>
            </a:r>
          </a:p>
          <a:p>
            <a:pPr lvl="1">
              <a:lnSpc>
                <a:spcPct val="110000"/>
              </a:lnSpc>
              <a:buFont typeface="Wingdings" panose="05000000000000000000" pitchFamily="2" charset="2"/>
              <a:buChar char="§"/>
            </a:pPr>
            <a:r>
              <a:rPr lang="en-US" dirty="0">
                <a:solidFill>
                  <a:schemeClr val="bg1"/>
                </a:solidFill>
              </a:rPr>
              <a:t>Client App sends the authorization code and the </a:t>
            </a:r>
            <a:r>
              <a:rPr lang="en-US" dirty="0" err="1">
                <a:solidFill>
                  <a:schemeClr val="bg1"/>
                </a:solidFill>
              </a:rPr>
              <a:t>code_verifier</a:t>
            </a:r>
            <a:r>
              <a:rPr lang="en-US" dirty="0">
                <a:solidFill>
                  <a:schemeClr val="bg1"/>
                </a:solidFill>
              </a:rPr>
              <a:t>(created in step 1) to the Authorization Server</a:t>
            </a:r>
          </a:p>
          <a:p>
            <a:pPr lvl="1">
              <a:lnSpc>
                <a:spcPct val="110000"/>
              </a:lnSpc>
              <a:buFont typeface="Wingdings" panose="05000000000000000000" pitchFamily="2" charset="2"/>
              <a:buChar char="§"/>
            </a:pPr>
            <a:r>
              <a:rPr lang="en-US" dirty="0">
                <a:solidFill>
                  <a:schemeClr val="bg1"/>
                </a:solidFill>
              </a:rPr>
              <a:t>Authorization Server verifies the </a:t>
            </a:r>
            <a:r>
              <a:rPr lang="en-US" dirty="0" err="1">
                <a:solidFill>
                  <a:schemeClr val="bg1"/>
                </a:solidFill>
              </a:rPr>
              <a:t>code_challenge</a:t>
            </a:r>
            <a:r>
              <a:rPr lang="en-US" dirty="0">
                <a:solidFill>
                  <a:schemeClr val="bg1"/>
                </a:solidFill>
              </a:rPr>
              <a:t> and </a:t>
            </a:r>
            <a:r>
              <a:rPr lang="en-US" dirty="0" err="1">
                <a:solidFill>
                  <a:schemeClr val="bg1"/>
                </a:solidFill>
              </a:rPr>
              <a:t>code_verifier</a:t>
            </a:r>
            <a:r>
              <a:rPr lang="en-US" dirty="0">
                <a:solidFill>
                  <a:schemeClr val="bg1"/>
                </a:solidFill>
              </a:rPr>
              <a:t>. If they are valid it respond with ID Token and Access Token (and optionally, a Refresh Token)</a:t>
            </a:r>
          </a:p>
        </p:txBody>
      </p:sp>
    </p:spTree>
    <p:extLst>
      <p:ext uri="{BB962C8B-B14F-4D97-AF65-F5344CB8AC3E}">
        <p14:creationId xmlns:p14="http://schemas.microsoft.com/office/powerpoint/2010/main" val="67669309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825124"/>
          </a:xfrm>
        </p:spPr>
        <p:txBody>
          <a:bodyPr/>
          <a:lstStyle/>
          <a:p>
            <a:pPr algn="ctr"/>
            <a:r>
              <a:rPr lang="en-US" dirty="0" err="1"/>
              <a:t>OAUTH2</a:t>
            </a:r>
            <a:r>
              <a:rPr lang="en-US" dirty="0"/>
              <a:t> FLOW</a:t>
            </a:r>
            <a:br>
              <a:rPr lang="en-US" dirty="0"/>
            </a:br>
            <a:r>
              <a:rPr lang="en-US" sz="2000" dirty="0"/>
              <a:t>IN PROOF KEY FOR CODE EXCHANGE(</a:t>
            </a:r>
            <a:r>
              <a:rPr lang="en-US" sz="2000" dirty="0" err="1"/>
              <a:t>PKCE</a:t>
            </a:r>
            <a:r>
              <a:rPr lang="en-US" sz="2000" dirty="0"/>
              <a:t>)</a:t>
            </a:r>
            <a:endParaRPr lang="en-US" dirty="0"/>
          </a:p>
        </p:txBody>
      </p:sp>
      <p:pic>
        <p:nvPicPr>
          <p:cNvPr id="5" name="Picture 4">
            <a:extLst>
              <a:ext uri="{FF2B5EF4-FFF2-40B4-BE49-F238E27FC236}">
                <a16:creationId xmlns:a16="http://schemas.microsoft.com/office/drawing/2014/main" id="{EF9AA502-43F0-AD1F-F392-A35F99A48F78}"/>
              </a:ext>
            </a:extLst>
          </p:cNvPr>
          <p:cNvPicPr>
            <a:picLocks noChangeAspect="1"/>
          </p:cNvPicPr>
          <p:nvPr/>
        </p:nvPicPr>
        <p:blipFill>
          <a:blip r:embed="rId2"/>
          <a:stretch>
            <a:fillRect/>
          </a:stretch>
        </p:blipFill>
        <p:spPr>
          <a:xfrm>
            <a:off x="454856" y="1019331"/>
            <a:ext cx="11191875" cy="5534025"/>
          </a:xfrm>
          <a:prstGeom prst="rect">
            <a:avLst/>
          </a:prstGeom>
        </p:spPr>
      </p:pic>
    </p:spTree>
    <p:extLst>
      <p:ext uri="{BB962C8B-B14F-4D97-AF65-F5344CB8AC3E}">
        <p14:creationId xmlns:p14="http://schemas.microsoft.com/office/powerpoint/2010/main" val="195518175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CD52F-B8B2-4079-9448-46190F5638AD}"/>
              </a:ext>
            </a:extLst>
          </p:cNvPr>
          <p:cNvSpPr>
            <a:spLocks noGrp="1"/>
          </p:cNvSpPr>
          <p:nvPr>
            <p:ph type="title"/>
          </p:nvPr>
        </p:nvSpPr>
        <p:spPr>
          <a:xfrm>
            <a:off x="454856" y="194207"/>
            <a:ext cx="11282288" cy="538696"/>
          </a:xfrm>
        </p:spPr>
        <p:txBody>
          <a:bodyPr/>
          <a:lstStyle/>
          <a:p>
            <a:pPr algn="ctr"/>
            <a:r>
              <a:rPr lang="en-US" dirty="0" err="1"/>
              <a:t>OAUTH2</a:t>
            </a:r>
            <a:r>
              <a:rPr lang="en-US" dirty="0"/>
              <a:t> FLOW</a:t>
            </a:r>
            <a:br>
              <a:rPr lang="en-US" dirty="0"/>
            </a:br>
            <a:r>
              <a:rPr lang="en-US" sz="2400" dirty="0"/>
              <a:t>IN PROOF KEY FOR CODE EXCHANGE (</a:t>
            </a:r>
            <a:r>
              <a:rPr lang="en-US" sz="2400" dirty="0" err="1"/>
              <a:t>PKCE</a:t>
            </a:r>
            <a:r>
              <a:rPr lang="en-US" sz="2400" dirty="0"/>
              <a:t>)</a:t>
            </a:r>
            <a:endParaRPr lang="en-US" dirty="0"/>
          </a:p>
        </p:txBody>
      </p:sp>
      <p:sp>
        <p:nvSpPr>
          <p:cNvPr id="4" name="Text Placeholder 3">
            <a:extLst>
              <a:ext uri="{FF2B5EF4-FFF2-40B4-BE49-F238E27FC236}">
                <a16:creationId xmlns:a16="http://schemas.microsoft.com/office/drawing/2014/main" id="{4A622CB7-951C-0F3C-E6AE-BA5136632A63}"/>
              </a:ext>
            </a:extLst>
          </p:cNvPr>
          <p:cNvSpPr>
            <a:spLocks noGrp="1"/>
          </p:cNvSpPr>
          <p:nvPr>
            <p:ph type="body" sz="quarter" idx="11"/>
          </p:nvPr>
        </p:nvSpPr>
        <p:spPr>
          <a:xfrm>
            <a:off x="164892" y="974360"/>
            <a:ext cx="11812249" cy="5689433"/>
          </a:xfrm>
        </p:spPr>
        <p:txBody>
          <a:bodyPr>
            <a:normAutofit fontScale="85000" lnSpcReduction="10000"/>
          </a:bodyPr>
          <a:lstStyle/>
          <a:p>
            <a:pPr marL="0" indent="0">
              <a:lnSpc>
                <a:spcPct val="110000"/>
              </a:lnSpc>
              <a:buNone/>
            </a:pPr>
            <a:r>
              <a:rPr lang="en-US" dirty="0">
                <a:solidFill>
                  <a:schemeClr val="bg1"/>
                </a:solidFill>
              </a:rPr>
              <a:t>In the steps 2 &amp; 3, where client is making a request to Auth Server endpoint have to send the below important details:</a:t>
            </a:r>
          </a:p>
          <a:p>
            <a:pPr>
              <a:lnSpc>
                <a:spcPct val="110000"/>
              </a:lnSpc>
            </a:pPr>
            <a:r>
              <a:rPr lang="en-US" b="1" dirty="0" err="1">
                <a:solidFill>
                  <a:schemeClr val="bg1"/>
                </a:solidFill>
              </a:rPr>
              <a:t>client_id</a:t>
            </a:r>
            <a:r>
              <a:rPr lang="en-US" b="1" dirty="0">
                <a:solidFill>
                  <a:schemeClr val="bg1"/>
                </a:solidFill>
              </a:rPr>
              <a:t> </a:t>
            </a:r>
            <a:r>
              <a:rPr lang="en-US" dirty="0">
                <a:solidFill>
                  <a:schemeClr val="bg1"/>
                </a:solidFill>
              </a:rPr>
              <a:t>– the id which identifies the client application by the Auth Server. This will be granted when the client register first time with Auth server</a:t>
            </a:r>
          </a:p>
          <a:p>
            <a:pPr>
              <a:lnSpc>
                <a:spcPct val="110000"/>
              </a:lnSpc>
            </a:pPr>
            <a:r>
              <a:rPr lang="en-US" b="1" dirty="0" err="1">
                <a:solidFill>
                  <a:schemeClr val="bg1"/>
                </a:solidFill>
              </a:rPr>
              <a:t>redirect_uri</a:t>
            </a:r>
            <a:r>
              <a:rPr lang="en-US" b="1" dirty="0">
                <a:solidFill>
                  <a:schemeClr val="bg1"/>
                </a:solidFill>
              </a:rPr>
              <a:t> </a:t>
            </a:r>
            <a:r>
              <a:rPr lang="en-US" dirty="0">
                <a:solidFill>
                  <a:schemeClr val="bg1"/>
                </a:solidFill>
              </a:rPr>
              <a:t>– The URI value which the Auth server needs to redirect post successful authentication. If a default value is provided during the registration then this value is optional</a:t>
            </a:r>
          </a:p>
          <a:p>
            <a:pPr>
              <a:lnSpc>
                <a:spcPct val="110000"/>
              </a:lnSpc>
            </a:pPr>
            <a:r>
              <a:rPr lang="en-US" b="1" dirty="0">
                <a:solidFill>
                  <a:schemeClr val="bg1"/>
                </a:solidFill>
              </a:rPr>
              <a:t>scope</a:t>
            </a:r>
            <a:r>
              <a:rPr lang="en-US" dirty="0">
                <a:solidFill>
                  <a:schemeClr val="bg1"/>
                </a:solidFill>
              </a:rPr>
              <a:t> – similar to authorities. Specifies level of </a:t>
            </a:r>
            <a:r>
              <a:rPr lang="en-US" dirty="0" err="1">
                <a:solidFill>
                  <a:schemeClr val="bg1"/>
                </a:solidFill>
              </a:rPr>
              <a:t>acess</a:t>
            </a:r>
            <a:r>
              <a:rPr lang="en-US" dirty="0">
                <a:solidFill>
                  <a:schemeClr val="bg1"/>
                </a:solidFill>
              </a:rPr>
              <a:t> that client is requesting like READ</a:t>
            </a:r>
          </a:p>
          <a:p>
            <a:pPr>
              <a:lnSpc>
                <a:spcPct val="110000"/>
              </a:lnSpc>
            </a:pPr>
            <a:r>
              <a:rPr lang="en-US" b="1" dirty="0">
                <a:solidFill>
                  <a:schemeClr val="bg1"/>
                </a:solidFill>
              </a:rPr>
              <a:t>state</a:t>
            </a:r>
            <a:r>
              <a:rPr lang="en-US" dirty="0">
                <a:solidFill>
                  <a:schemeClr val="bg1"/>
                </a:solidFill>
              </a:rPr>
              <a:t> – </a:t>
            </a:r>
            <a:r>
              <a:rPr lang="en-US" dirty="0" err="1">
                <a:solidFill>
                  <a:schemeClr val="bg1"/>
                </a:solidFill>
              </a:rPr>
              <a:t>CSRF</a:t>
            </a:r>
            <a:r>
              <a:rPr lang="en-US" dirty="0">
                <a:solidFill>
                  <a:schemeClr val="bg1"/>
                </a:solidFill>
              </a:rPr>
              <a:t> token value to protect from </a:t>
            </a:r>
            <a:r>
              <a:rPr lang="en-US" dirty="0" err="1">
                <a:solidFill>
                  <a:schemeClr val="bg1"/>
                </a:solidFill>
              </a:rPr>
              <a:t>CSRF</a:t>
            </a:r>
            <a:r>
              <a:rPr lang="en-US" dirty="0">
                <a:solidFill>
                  <a:schemeClr val="bg1"/>
                </a:solidFill>
              </a:rPr>
              <a:t> attacks</a:t>
            </a:r>
          </a:p>
          <a:p>
            <a:pPr>
              <a:lnSpc>
                <a:spcPct val="110000"/>
              </a:lnSpc>
            </a:pPr>
            <a:r>
              <a:rPr lang="en-US" b="1" dirty="0" err="1">
                <a:solidFill>
                  <a:schemeClr val="bg1"/>
                </a:solidFill>
              </a:rPr>
              <a:t>response_type</a:t>
            </a:r>
            <a:r>
              <a:rPr lang="en-US" b="1" dirty="0">
                <a:solidFill>
                  <a:schemeClr val="bg1"/>
                </a:solidFill>
              </a:rPr>
              <a:t> </a:t>
            </a:r>
            <a:r>
              <a:rPr lang="en-US" dirty="0">
                <a:solidFill>
                  <a:schemeClr val="bg1"/>
                </a:solidFill>
              </a:rPr>
              <a:t>– With the value ‘</a:t>
            </a:r>
            <a:r>
              <a:rPr lang="en-US" b="1" dirty="0">
                <a:solidFill>
                  <a:schemeClr val="bg1"/>
                </a:solidFill>
              </a:rPr>
              <a:t>code</a:t>
            </a:r>
            <a:r>
              <a:rPr lang="en-US" dirty="0">
                <a:solidFill>
                  <a:schemeClr val="bg1"/>
                </a:solidFill>
              </a:rPr>
              <a:t>’ which indicates that we want to follow authorization code grant</a:t>
            </a:r>
          </a:p>
          <a:p>
            <a:pPr>
              <a:lnSpc>
                <a:spcPct val="110000"/>
              </a:lnSpc>
            </a:pPr>
            <a:r>
              <a:rPr lang="en-US" b="1" dirty="0" err="1">
                <a:solidFill>
                  <a:schemeClr val="bg1"/>
                </a:solidFill>
              </a:rPr>
              <a:t>code_challenge</a:t>
            </a:r>
            <a:r>
              <a:rPr lang="en-US" b="1" dirty="0">
                <a:solidFill>
                  <a:schemeClr val="bg1"/>
                </a:solidFill>
              </a:rPr>
              <a:t> </a:t>
            </a:r>
            <a:r>
              <a:rPr lang="en-US" dirty="0">
                <a:solidFill>
                  <a:schemeClr val="bg1"/>
                </a:solidFill>
              </a:rPr>
              <a:t>– </a:t>
            </a:r>
            <a:r>
              <a:rPr lang="en-US" dirty="0" err="1">
                <a:solidFill>
                  <a:schemeClr val="bg1"/>
                </a:solidFill>
              </a:rPr>
              <a:t>XXXXXX</a:t>
            </a:r>
            <a:r>
              <a:rPr lang="en-US" dirty="0">
                <a:solidFill>
                  <a:schemeClr val="bg1"/>
                </a:solidFill>
              </a:rPr>
              <a:t> – The code challenge generated as previously described</a:t>
            </a:r>
          </a:p>
          <a:p>
            <a:pPr>
              <a:lnSpc>
                <a:spcPct val="110000"/>
              </a:lnSpc>
            </a:pPr>
            <a:r>
              <a:rPr lang="en-US" b="1" dirty="0" err="1">
                <a:solidFill>
                  <a:schemeClr val="bg1"/>
                </a:solidFill>
              </a:rPr>
              <a:t>code_challenge_method</a:t>
            </a:r>
            <a:r>
              <a:rPr lang="en-US" b="1" dirty="0">
                <a:solidFill>
                  <a:schemeClr val="bg1"/>
                </a:solidFill>
              </a:rPr>
              <a:t> </a:t>
            </a:r>
            <a:r>
              <a:rPr lang="en-US" dirty="0">
                <a:solidFill>
                  <a:schemeClr val="bg1"/>
                </a:solidFill>
              </a:rPr>
              <a:t>– </a:t>
            </a:r>
            <a:r>
              <a:rPr lang="en-US" dirty="0" err="1">
                <a:solidFill>
                  <a:schemeClr val="bg1"/>
                </a:solidFill>
              </a:rPr>
              <a:t>S256</a:t>
            </a:r>
            <a:r>
              <a:rPr lang="en-US" dirty="0">
                <a:solidFill>
                  <a:schemeClr val="bg1"/>
                </a:solidFill>
              </a:rPr>
              <a:t> ( either plain or </a:t>
            </a:r>
            <a:r>
              <a:rPr lang="en-US" dirty="0" err="1">
                <a:solidFill>
                  <a:schemeClr val="bg1"/>
                </a:solidFill>
              </a:rPr>
              <a:t>S256</a:t>
            </a:r>
            <a:r>
              <a:rPr lang="en-US" dirty="0">
                <a:solidFill>
                  <a:schemeClr val="bg1"/>
                </a:solidFill>
              </a:rPr>
              <a:t>)</a:t>
            </a:r>
          </a:p>
          <a:p>
            <a:pPr marL="0" indent="0">
              <a:lnSpc>
                <a:spcPct val="110000"/>
              </a:lnSpc>
              <a:buNone/>
            </a:pPr>
            <a:r>
              <a:rPr lang="en-US" dirty="0">
                <a:solidFill>
                  <a:schemeClr val="bg1"/>
                </a:solidFill>
              </a:rPr>
              <a:t>In the step 5 where client after received a authorization code from Auth server, it will again make a request to Auth server for a toke with the below values:</a:t>
            </a:r>
          </a:p>
          <a:p>
            <a:pPr>
              <a:lnSpc>
                <a:spcPct val="110000"/>
              </a:lnSpc>
            </a:pPr>
            <a:r>
              <a:rPr lang="en-US" b="1" dirty="0">
                <a:solidFill>
                  <a:schemeClr val="bg1"/>
                </a:solidFill>
              </a:rPr>
              <a:t>code</a:t>
            </a:r>
            <a:r>
              <a:rPr lang="en-US" dirty="0">
                <a:solidFill>
                  <a:schemeClr val="bg1"/>
                </a:solidFill>
              </a:rPr>
              <a:t> – the authorization code received from the above steps</a:t>
            </a:r>
          </a:p>
          <a:p>
            <a:pPr>
              <a:lnSpc>
                <a:spcPct val="110000"/>
              </a:lnSpc>
            </a:pPr>
            <a:r>
              <a:rPr lang="en-US" b="1" dirty="0" err="1">
                <a:solidFill>
                  <a:schemeClr val="bg1"/>
                </a:solidFill>
              </a:rPr>
              <a:t>client_id</a:t>
            </a:r>
            <a:r>
              <a:rPr lang="en-US" b="1" dirty="0">
                <a:solidFill>
                  <a:schemeClr val="bg1"/>
                </a:solidFill>
              </a:rPr>
              <a:t> &amp; </a:t>
            </a:r>
            <a:r>
              <a:rPr lang="en-US" b="1" dirty="0" err="1">
                <a:solidFill>
                  <a:schemeClr val="bg1"/>
                </a:solidFill>
              </a:rPr>
              <a:t>client_secet</a:t>
            </a:r>
            <a:r>
              <a:rPr lang="en-US" b="1" dirty="0">
                <a:solidFill>
                  <a:schemeClr val="bg1"/>
                </a:solidFill>
              </a:rPr>
              <a:t>(optional) </a:t>
            </a:r>
            <a:r>
              <a:rPr lang="en-US" dirty="0">
                <a:solidFill>
                  <a:schemeClr val="bg1"/>
                </a:solidFill>
              </a:rPr>
              <a:t>– the client credentials which are registered with the auth server. (</a:t>
            </a:r>
            <a:r>
              <a:rPr lang="en-US" dirty="0">
                <a:solidFill>
                  <a:srgbClr val="FF0000"/>
                </a:solidFill>
              </a:rPr>
              <a:t>These are not user credentials</a:t>
            </a:r>
            <a:r>
              <a:rPr lang="en-US" dirty="0">
                <a:solidFill>
                  <a:schemeClr val="bg1"/>
                </a:solidFill>
              </a:rPr>
              <a:t>)</a:t>
            </a:r>
          </a:p>
          <a:p>
            <a:pPr>
              <a:lnSpc>
                <a:spcPct val="110000"/>
              </a:lnSpc>
            </a:pPr>
            <a:r>
              <a:rPr lang="en-US" b="1" dirty="0" err="1">
                <a:solidFill>
                  <a:schemeClr val="bg1"/>
                </a:solidFill>
              </a:rPr>
              <a:t>grant_type</a:t>
            </a:r>
            <a:r>
              <a:rPr lang="en-US" b="1" dirty="0">
                <a:solidFill>
                  <a:schemeClr val="bg1"/>
                </a:solidFill>
              </a:rPr>
              <a:t> </a:t>
            </a:r>
            <a:r>
              <a:rPr lang="en-US" dirty="0">
                <a:solidFill>
                  <a:schemeClr val="bg1"/>
                </a:solidFill>
              </a:rPr>
              <a:t>– With the value ‘</a:t>
            </a:r>
            <a:r>
              <a:rPr lang="en-US" dirty="0" err="1">
                <a:solidFill>
                  <a:schemeClr val="bg1"/>
                </a:solidFill>
              </a:rPr>
              <a:t>authorization_code</a:t>
            </a:r>
            <a:r>
              <a:rPr lang="en-US" dirty="0">
                <a:solidFill>
                  <a:schemeClr val="bg1"/>
                </a:solidFill>
              </a:rPr>
              <a:t>’ which identifies the kind of grant type is used</a:t>
            </a:r>
          </a:p>
          <a:p>
            <a:pPr>
              <a:lnSpc>
                <a:spcPct val="110000"/>
              </a:lnSpc>
            </a:pPr>
            <a:r>
              <a:rPr lang="en-US" b="1" dirty="0" err="1">
                <a:solidFill>
                  <a:schemeClr val="bg1"/>
                </a:solidFill>
              </a:rPr>
              <a:t>redirect_uri</a:t>
            </a:r>
            <a:endParaRPr lang="en-US" b="1" dirty="0">
              <a:solidFill>
                <a:schemeClr val="bg1"/>
              </a:solidFill>
            </a:endParaRPr>
          </a:p>
          <a:p>
            <a:pPr>
              <a:lnSpc>
                <a:spcPct val="110000"/>
              </a:lnSpc>
            </a:pPr>
            <a:r>
              <a:rPr lang="en-US" b="1" dirty="0" err="1">
                <a:solidFill>
                  <a:schemeClr val="bg1"/>
                </a:solidFill>
              </a:rPr>
              <a:t>code_verifier</a:t>
            </a:r>
            <a:r>
              <a:rPr lang="en-US" b="1" dirty="0">
                <a:solidFill>
                  <a:schemeClr val="bg1"/>
                </a:solidFill>
              </a:rPr>
              <a:t> – </a:t>
            </a:r>
            <a:r>
              <a:rPr lang="en-US" dirty="0">
                <a:solidFill>
                  <a:schemeClr val="bg1"/>
                </a:solidFill>
              </a:rPr>
              <a:t>the code verifier for the </a:t>
            </a:r>
            <a:r>
              <a:rPr lang="en-US" dirty="0" err="1">
                <a:solidFill>
                  <a:schemeClr val="bg1"/>
                </a:solidFill>
              </a:rPr>
              <a:t>PKCE</a:t>
            </a:r>
            <a:r>
              <a:rPr lang="en-US" dirty="0">
                <a:solidFill>
                  <a:schemeClr val="bg1"/>
                </a:solidFill>
              </a:rPr>
              <a:t> request, that the app originally generated before the authorization request</a:t>
            </a:r>
            <a:endParaRPr lang="en-US" b="1" dirty="0">
              <a:solidFill>
                <a:schemeClr val="bg1"/>
              </a:solidFill>
            </a:endParaRPr>
          </a:p>
        </p:txBody>
      </p:sp>
    </p:spTree>
    <p:extLst>
      <p:ext uri="{BB962C8B-B14F-4D97-AF65-F5344CB8AC3E}">
        <p14:creationId xmlns:p14="http://schemas.microsoft.com/office/powerpoint/2010/main" val="278395493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54609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a:xfrm>
            <a:off x="756718" y="262757"/>
            <a:ext cx="10293015" cy="704163"/>
          </a:xfrm>
        </p:spPr>
        <p:txBody>
          <a:bodyPr/>
          <a:lstStyle/>
          <a:p>
            <a:pPr algn="ctr"/>
            <a:r>
              <a:rPr lang="en-US" dirty="0"/>
              <a:t>SEQUENCE FLOW</a:t>
            </a:r>
            <a:br>
              <a:rPr lang="en-US" dirty="0"/>
            </a:br>
            <a:r>
              <a:rPr lang="en-US" dirty="0"/>
              <a:t>(SPRING SECURITY DEFAULT BEHAVIOR)</a:t>
            </a:r>
            <a:br>
              <a:rPr lang="en-US" dirty="0"/>
            </a:br>
            <a:endParaRPr lang="en-US" dirty="0"/>
          </a:p>
        </p:txBody>
      </p:sp>
      <p:pic>
        <p:nvPicPr>
          <p:cNvPr id="7" name="Picture 6">
            <a:extLst>
              <a:ext uri="{FF2B5EF4-FFF2-40B4-BE49-F238E27FC236}">
                <a16:creationId xmlns:a16="http://schemas.microsoft.com/office/drawing/2014/main" id="{74180584-1F5C-E64E-7E36-F767DD36B4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47" y="1193848"/>
            <a:ext cx="10869905" cy="5298653"/>
          </a:xfrm>
          <a:prstGeom prst="rect">
            <a:avLst/>
          </a:prstGeom>
        </p:spPr>
      </p:pic>
    </p:spTree>
    <p:extLst>
      <p:ext uri="{BB962C8B-B14F-4D97-AF65-F5344CB8AC3E}">
        <p14:creationId xmlns:p14="http://schemas.microsoft.com/office/powerpoint/2010/main" val="2930416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D09562-4D8D-434E-AE6A-6CF89E6B1BBF}"/>
              </a:ext>
            </a:extLst>
          </p:cNvPr>
          <p:cNvSpPr>
            <a:spLocks noGrp="1"/>
          </p:cNvSpPr>
          <p:nvPr>
            <p:ph type="title"/>
          </p:nvPr>
        </p:nvSpPr>
        <p:spPr>
          <a:xfrm>
            <a:off x="1254966" y="100844"/>
            <a:ext cx="10293015" cy="704163"/>
          </a:xfrm>
        </p:spPr>
        <p:txBody>
          <a:bodyPr/>
          <a:lstStyle/>
          <a:p>
            <a:pPr algn="ctr"/>
            <a:r>
              <a:rPr lang="en-US" dirty="0"/>
              <a:t>SEQUENCE FLOW</a:t>
            </a:r>
            <a:br>
              <a:rPr lang="en-US" dirty="0"/>
            </a:br>
            <a:r>
              <a:rPr lang="en-US" dirty="0"/>
              <a:t>(SPRING SECURITY DEFAULT BEHAVIOR)</a:t>
            </a:r>
            <a:br>
              <a:rPr lang="en-US" dirty="0"/>
            </a:br>
            <a:endParaRPr lang="en-US" dirty="0"/>
          </a:p>
        </p:txBody>
      </p:sp>
      <p:pic>
        <p:nvPicPr>
          <p:cNvPr id="4" name="Picture 3">
            <a:extLst>
              <a:ext uri="{FF2B5EF4-FFF2-40B4-BE49-F238E27FC236}">
                <a16:creationId xmlns:a16="http://schemas.microsoft.com/office/drawing/2014/main" id="{CA49BB58-2F61-141D-9489-3C3CDDD480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2746" y="1131307"/>
            <a:ext cx="9697456" cy="5273767"/>
          </a:xfrm>
          <a:prstGeom prst="rect">
            <a:avLst/>
          </a:prstGeom>
        </p:spPr>
      </p:pic>
    </p:spTree>
    <p:extLst>
      <p:ext uri="{BB962C8B-B14F-4D97-AF65-F5344CB8AC3E}">
        <p14:creationId xmlns:p14="http://schemas.microsoft.com/office/powerpoint/2010/main" val="4056731165"/>
      </p:ext>
    </p:extLst>
  </p:cSld>
  <p:clrMapOvr>
    <a:masterClrMapping/>
  </p:clrMapOvr>
</p:sld>
</file>

<file path=ppt/theme/theme1.xml><?xml version="1.0" encoding="utf-8"?>
<a:theme xmlns:a="http://schemas.openxmlformats.org/drawingml/2006/main" name="NTG">
  <a:themeElements>
    <a:clrScheme name="Custom 26">
      <a:dk1>
        <a:srgbClr val="28292B"/>
      </a:dk1>
      <a:lt1>
        <a:srgbClr val="FFFFFF"/>
      </a:lt1>
      <a:dk2>
        <a:srgbClr val="3C3E41"/>
      </a:dk2>
      <a:lt2>
        <a:srgbClr val="C9CCD4"/>
      </a:lt2>
      <a:accent1>
        <a:srgbClr val="D6001C"/>
      </a:accent1>
      <a:accent2>
        <a:srgbClr val="6A1F7A"/>
      </a:accent2>
      <a:accent3>
        <a:srgbClr val="EA0F6B"/>
      </a:accent3>
      <a:accent4>
        <a:srgbClr val="F4AD33"/>
      </a:accent4>
      <a:accent5>
        <a:srgbClr val="0094D5"/>
      </a:accent5>
      <a:accent6>
        <a:srgbClr val="C9CCD4"/>
      </a:accent6>
      <a:hlink>
        <a:srgbClr val="0094D5"/>
      </a:hlink>
      <a:folHlink>
        <a:srgbClr val="6F717D"/>
      </a:folHlink>
    </a:clrScheme>
    <a:fontScheme name="NT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lgn="l">
          <a:defRPr dirty="0" smtClean="0">
            <a:solidFill>
              <a:schemeClr val="bg2"/>
            </a:solidFill>
          </a:defRPr>
        </a:defPPr>
      </a:lstStyle>
    </a:txDef>
  </a:objectDefaults>
  <a:extraClrSchemeLst/>
  <a:extLst>
    <a:ext uri="{05A4C25C-085E-4340-85A3-A5531E510DB2}">
      <thm15:themeFamily xmlns:thm15="http://schemas.microsoft.com/office/thememl/2012/main" name="NashTech-Powerpoint Template (2)" id="{08B94A51-65A5-614F-9ADE-846838A447BB}" vid="{4B469189-16F0-E24E-9D3A-30B9A3F9C9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09ED3CD6D966B46B07A514663589B2D" ma:contentTypeVersion="12" ma:contentTypeDescription="Create a new document." ma:contentTypeScope="" ma:versionID="e35283bdb0b32dc8d4d3a597d372979a">
  <xsd:schema xmlns:xsd="http://www.w3.org/2001/XMLSchema" xmlns:xs="http://www.w3.org/2001/XMLSchema" xmlns:p="http://schemas.microsoft.com/office/2006/metadata/properties" xmlns:ns2="a303498c-e7d6-4b65-84d9-c7f792967138" xmlns:ns3="140670e8-552e-4ed4-90a8-2e1fc7c78fb9" targetNamespace="http://schemas.microsoft.com/office/2006/metadata/properties" ma:root="true" ma:fieldsID="e8f704da347ec8b5872a46e440b50530" ns2:_="" ns3:_="">
    <xsd:import namespace="a303498c-e7d6-4b65-84d9-c7f792967138"/>
    <xsd:import namespace="140670e8-552e-4ed4-90a8-2e1fc7c78fb9"/>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lcf76f155ced4ddcb4097134ff3c332f" minOccurs="0"/>
                <xsd:element ref="ns3:TaxCatchAll"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303498c-e7d6-4b65-84d9-c7f79296713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lcf76f155ced4ddcb4097134ff3c332f" ma:index="15" nillable="true" ma:taxonomy="true" ma:internalName="lcf76f155ced4ddcb4097134ff3c332f" ma:taxonomyFieldName="MediaServiceImageTags" ma:displayName="Image Tags" ma:readOnly="false" ma:fieldId="{5cf76f15-5ced-4ddc-b409-7134ff3c332f}" ma:taxonomyMulti="true" ma:sspId="a1b56dd4-9104-4de5-8714-e2496ec077d7" ma:termSetId="09814cd3-568e-fe90-9814-8d621ff8fb84" ma:anchorId="fba54fb3-c3e1-fe81-a776-ca4b69148c4d" ma:open="true" ma:isKeyword="false">
      <xsd:complexType>
        <xsd:sequence>
          <xsd:element ref="pc:Terms" minOccurs="0" maxOccurs="1"/>
        </xsd:sequence>
      </xsd:complex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40670e8-552e-4ed4-90a8-2e1fc7c78fb9"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16" nillable="true" ma:displayName="Taxonomy Catch All Column" ma:hidden="true" ma:list="{784fa8cf-f0cb-49dd-93d6-56b5d8223116}" ma:internalName="TaxCatchAll" ma:showField="CatchAllData" ma:web="140670e8-552e-4ed4-90a8-2e1fc7c78fb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a303498c-e7d6-4b65-84d9-c7f792967138">
      <Terms xmlns="http://schemas.microsoft.com/office/infopath/2007/PartnerControls"/>
    </lcf76f155ced4ddcb4097134ff3c332f>
    <TaxCatchAll xmlns="140670e8-552e-4ed4-90a8-2e1fc7c78fb9" xsi:nil="true"/>
  </documentManagement>
</p:properties>
</file>

<file path=customXml/itemProps1.xml><?xml version="1.0" encoding="utf-8"?>
<ds:datastoreItem xmlns:ds="http://schemas.openxmlformats.org/officeDocument/2006/customXml" ds:itemID="{26D0DDA6-A726-4453-8B1E-DA6AE72BA20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303498c-e7d6-4b65-84d9-c7f792967138"/>
    <ds:schemaRef ds:uri="140670e8-552e-4ed4-90a8-2e1fc7c78fb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919276A-3D42-45D5-B57B-67CFD19FD6DD}">
  <ds:schemaRefs>
    <ds:schemaRef ds:uri="http://schemas.microsoft.com/sharepoint/v3/contenttype/forms"/>
  </ds:schemaRefs>
</ds:datastoreItem>
</file>

<file path=customXml/itemProps3.xml><?xml version="1.0" encoding="utf-8"?>
<ds:datastoreItem xmlns:ds="http://schemas.openxmlformats.org/officeDocument/2006/customXml" ds:itemID="{A66C3307-F054-4959-9144-4D96D0E24931}">
  <ds:schemaRefs>
    <ds:schemaRef ds:uri="http://purl.org/dc/terms/"/>
    <ds:schemaRef ds:uri="http://schemas.microsoft.com/office/2006/documentManagement/types"/>
    <ds:schemaRef ds:uri="http://purl.org/dc/dcmitype/"/>
    <ds:schemaRef ds:uri="56ab9554-5316-4a60-82cf-ec0d3d01c713"/>
    <ds:schemaRef ds:uri="http://schemas.openxmlformats.org/package/2006/metadata/core-properties"/>
    <ds:schemaRef ds:uri="http://schemas.microsoft.com/office/infopath/2007/PartnerControls"/>
    <ds:schemaRef ds:uri="http://schemas.microsoft.com/sharepoint/v3"/>
    <ds:schemaRef ds:uri="http://purl.org/dc/elements/1.1/"/>
    <ds:schemaRef ds:uri="140670e8-552e-4ed4-90a8-2e1fc7c78fb9"/>
    <ds:schemaRef ds:uri="http://schemas.microsoft.com/office/2006/metadata/properties"/>
    <ds:schemaRef ds:uri="http://www.w3.org/XML/1998/namespace"/>
    <ds:schemaRef ds:uri="a303498c-e7d6-4b65-84d9-c7f792967138"/>
  </ds:schemaRefs>
</ds:datastoreItem>
</file>

<file path=docProps/app.xml><?xml version="1.0" encoding="utf-8"?>
<Properties xmlns="http://schemas.openxmlformats.org/officeDocument/2006/extended-properties" xmlns:vt="http://schemas.openxmlformats.org/officeDocument/2006/docPropsVTypes">
  <Template>NTG</Template>
  <TotalTime>1445</TotalTime>
  <Words>6869</Words>
  <Application>Microsoft Office PowerPoint</Application>
  <PresentationFormat>Widescreen</PresentationFormat>
  <Paragraphs>391</Paragraphs>
  <Slides>74</Slides>
  <Notes>15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74</vt:i4>
      </vt:variant>
    </vt:vector>
  </HeadingPairs>
  <TitlesOfParts>
    <vt:vector size="80" baseType="lpstr">
      <vt:lpstr>Arial</vt:lpstr>
      <vt:lpstr>Arial(body)</vt:lpstr>
      <vt:lpstr>Calibri</vt:lpstr>
      <vt:lpstr>JetBrains Mono</vt:lpstr>
      <vt:lpstr>Wingdings</vt:lpstr>
      <vt:lpstr>NTG</vt:lpstr>
      <vt:lpstr>Authentication and Authorization to protect REST APIs by using Spring Security OAuth2</vt:lpstr>
      <vt:lpstr>PowerPoint Presentation</vt:lpstr>
      <vt:lpstr>PowerPoint Presentation</vt:lpstr>
      <vt:lpstr>INTRODUCTION TO SPRING SECURITY (WHAT) </vt:lpstr>
      <vt:lpstr>INTRODUCTION TO SPRING SECURITY (WHY) </vt:lpstr>
      <vt:lpstr>SPRING SECURITY INTERNAL FLOW </vt:lpstr>
      <vt:lpstr>SPRING SECURITY INTERNAL FLOW (CONTINUE) </vt:lpstr>
      <vt:lpstr>SEQUENCE FLOW (SPRING SECURITY DEFAULT BEHAVIOR) </vt:lpstr>
      <vt:lpstr>SEQUENCE FLOW (SPRING SECURITY DEFAULT BEHAVIOR) </vt:lpstr>
      <vt:lpstr>AUTHENTICATION AND AUTHORIZATION BY USING SPRING SECURITY (AUTHENTICATION)  </vt:lpstr>
      <vt:lpstr>AUTHENTICATION AND AUTHORIZATION BY USING SPRING SECURITY (AUTHENTICATION)  </vt:lpstr>
      <vt:lpstr>AUTHENTICATION AND AUTHORIZATION BY USING SPRING SECURITY (AUTHENTICATION)  </vt:lpstr>
      <vt:lpstr>AUTHENTICATION AND AUTHORIZATION BY USING SPRING SECURITY (AUTHENTICATION)  </vt:lpstr>
      <vt:lpstr>AUTHENTICATION AND AUTHORIZATION BY USING SPRING SECURITY (AUTHENTICATION)  </vt:lpstr>
      <vt:lpstr>AUTHENTICATION AND AUTHORIZATION BY USING SPRING SECURITY (AUTHENTICATION)  </vt:lpstr>
      <vt:lpstr>SEQUENCE FLOW CREATE OWN USERDETAILSSERVICE  </vt:lpstr>
      <vt:lpstr>HOW PASSWORD VALIDATED</vt:lpstr>
      <vt:lpstr>HOW PASSWORD VALIDATED</vt:lpstr>
      <vt:lpstr>HOW PASSWORD VALIDATED</vt:lpstr>
      <vt:lpstr>HOW PASSWORD VALIDATED WITH HASHING &amp; PASSWORDENCODERS</vt:lpstr>
      <vt:lpstr>HOW PASSWORD VALIDATED WITH HASHING &amp; PASSWORDENCODERS</vt:lpstr>
      <vt:lpstr>CREATE OWN AUTHENTICATION PROVIDER</vt:lpstr>
      <vt:lpstr>SEQUENCE FLOW OUR OWN AUTHENTICATION PROVIDER</vt:lpstr>
      <vt:lpstr>CORS &amp; CSRF SPRING SECURITY APPROACH</vt:lpstr>
      <vt:lpstr>CROSS-ORIGIN RESOURCE SHARING (CORS)</vt:lpstr>
      <vt:lpstr>SOLUTION TO HANDLE CORS</vt:lpstr>
      <vt:lpstr>SOLUTION TO HANDLE CORS</vt:lpstr>
      <vt:lpstr>CROSS-SITE REQUEST FORGERY (CSRF)</vt:lpstr>
      <vt:lpstr>CROSS-SITE REQUEST FORGERY (CSRF)</vt:lpstr>
      <vt:lpstr>SOLUTION TO CSRF ATTACK</vt:lpstr>
      <vt:lpstr>SOLUTION TO CSRF ATTACK</vt:lpstr>
      <vt:lpstr>DISABLE CSRF PROTECTION INSIDE SPRING SECURITY</vt:lpstr>
      <vt:lpstr>CSRF ATTACK SOLUTION INSIDE SPRING SECURITY</vt:lpstr>
      <vt:lpstr>AUTHENTICATION &amp; AUTHORIZATION</vt:lpstr>
      <vt:lpstr>HOW AUTHORITIES STORE INSIDE  SPRING SECURITY</vt:lpstr>
      <vt:lpstr>CONFIGURING AUTHORITIES INSIDE SPRING SECURITY</vt:lpstr>
      <vt:lpstr>AUTHORITY VS ROLE INSIDE SPRING SECURITY</vt:lpstr>
      <vt:lpstr>FILTERS IN SPRING SECURITY</vt:lpstr>
      <vt:lpstr>IMPLEMENTING CUSTOM FILTERS  INSIDE SPRING SECURITY</vt:lpstr>
      <vt:lpstr>IMPLEMENTING CUSTOM FILTERS  INSIDE SPRING SECURITY</vt:lpstr>
      <vt:lpstr>OTHER IMPORTANT FILTER</vt:lpstr>
      <vt:lpstr>ROLE OF TOKENS IN AUTHN &amp; AUTHZ</vt:lpstr>
      <vt:lpstr>ADVANTAGES OF TOKENS</vt:lpstr>
      <vt:lpstr>JWT TOKENS</vt:lpstr>
      <vt:lpstr>JWT TOKENS</vt:lpstr>
      <vt:lpstr>VALIDATION OF JWT TOKENS</vt:lpstr>
      <vt:lpstr>METHOD LEVEL SECURITY</vt:lpstr>
      <vt:lpstr>METHOD LEVEL SECURITY</vt:lpstr>
      <vt:lpstr>METHOD LEVEL SECURITY</vt:lpstr>
      <vt:lpstr>PowerPoint Presentation</vt:lpstr>
      <vt:lpstr>INTRO TO OAUTH2 PROBLEM THAT OAUTH2 SOLVES</vt:lpstr>
      <vt:lpstr>INTRO TO OAUTH2 PROBLEM THAT OAUTH2 SOLVES</vt:lpstr>
      <vt:lpstr>INTRODUCTION TO OAUTH2 </vt:lpstr>
      <vt:lpstr>INTRODUCTION TO OAUTH2 </vt:lpstr>
      <vt:lpstr>OAUTH2 SAMPLE FLOW (TWEETANALYZER SCENARIO)</vt:lpstr>
      <vt:lpstr>OAUTH2 FLOW IN THE AUTHORIZATION CODE GRANT TYPE </vt:lpstr>
      <vt:lpstr>OAUTH2 FLOW IN THE AUTHORIZATION CODE GRANT TYPE </vt:lpstr>
      <vt:lpstr>OAUTH2 FLOW IN THE AUTHORIZATION CODE GRANT TYPE </vt:lpstr>
      <vt:lpstr>OAUTH2 FLOW IN THE IMPLICIT GRANT FLOW </vt:lpstr>
      <vt:lpstr>OAUTH2 FLOW IN THE AUTHORIZATION CODE GRANT TYPE </vt:lpstr>
      <vt:lpstr>OAUTH2 FLOW IN THE PASSWORD GRANT/RESOURCE OWNER CREDENTIALS GRANT TYPE </vt:lpstr>
      <vt:lpstr>OAUTH2 FLOW IN THE AUTHORIZATION CODE GRANT TYPE </vt:lpstr>
      <vt:lpstr>OAUTH2 FLOW IN THE REFRESH TOKEN GRANT TYPE</vt:lpstr>
      <vt:lpstr>OAUTH2 FLOW IN THE REFRESH TOKEN GRANT TYPE </vt:lpstr>
      <vt:lpstr>RESOURCE SERVER TOKEN VALIDATION IN THE OAUTH2 FLOW USING DIRECT API CALL</vt:lpstr>
      <vt:lpstr>RESOURCE SERVER TOKEN VALIDATION IN THE OAUTH2 FLOW USING COMMON DB</vt:lpstr>
      <vt:lpstr>RESOURCE SERVER TOKEN VALIDATION IN THE OAUTH2 FLOW USING CERTIFICATES</vt:lpstr>
      <vt:lpstr>OPENID CONNECT  WHAT IS OPENID CONNECT  &amp; WHY IT IS IMPORTANT</vt:lpstr>
      <vt:lpstr>OPENID CONNECT  WHAT IS OPENID CONNECT  &amp; WHY IT IS IMPORTANT</vt:lpstr>
      <vt:lpstr>IMPLEMENT OAUTH2 INSIDE SPRINGSECURITY APP USING KEYCLOAK AUTH SERVER</vt:lpstr>
      <vt:lpstr>OAUTH2 FLOW WITH PROOF KEY FOR CODE EXCHANGE (PKCE) </vt:lpstr>
      <vt:lpstr>OAUTH2 FLOW IN PROOF KEY FOR CODE EXCHANGE(PKCE)</vt:lpstr>
      <vt:lpstr>OAUTH2 FLOW IN PROOF KEY FOR CODE EXCHANGE (PKCE)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the  presentation (style 1)</dc:title>
  <dc:creator>Trang Dao Thi Thuy</dc:creator>
  <cp:lastModifiedBy>long nam</cp:lastModifiedBy>
  <cp:revision>26</cp:revision>
  <dcterms:created xsi:type="dcterms:W3CDTF">2023-03-03T06:28:41Z</dcterms:created>
  <dcterms:modified xsi:type="dcterms:W3CDTF">2023-07-17T06:17:11Z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0x010100409ED3CD6D966B46B07A514663589B2D</vt:lpwstr>
  </property>
  <property fmtid="{D5CDD505-2E9C-101B-9397-08002B2CF9AE}" pid="3" name="Order">
    <vt:r8>2154200</vt:r8>
  </property>
  <property fmtid="{D5CDD505-2E9C-101B-9397-08002B2CF9AE}" pid="4" name="ComplianceAssetId">
    <vt:lpwstr/>
  </property>
  <property fmtid="{D5CDD505-2E9C-101B-9397-08002B2CF9AE}" pid="5" name="MediaServiceImageTags">
    <vt:lpwstr/>
  </property>
</Properties>
</file>